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 id="2147483704" r:id="rId7"/>
    <p:sldMasterId id="2147483754" r:id="rId8"/>
    <p:sldMasterId id="2147483760" r:id="rId9"/>
  </p:sldMasterIdLst>
  <p:notesMasterIdLst>
    <p:notesMasterId r:id="rId41"/>
  </p:notesMasterIdLst>
  <p:sldIdLst>
    <p:sldId id="971" r:id="rId10"/>
    <p:sldId id="1025" r:id="rId11"/>
    <p:sldId id="973" r:id="rId12"/>
    <p:sldId id="974" r:id="rId13"/>
    <p:sldId id="975" r:id="rId14"/>
    <p:sldId id="385" r:id="rId15"/>
    <p:sldId id="976" r:id="rId16"/>
    <p:sldId id="977" r:id="rId17"/>
    <p:sldId id="883" r:id="rId18"/>
    <p:sldId id="916" r:id="rId19"/>
    <p:sldId id="919" r:id="rId20"/>
    <p:sldId id="1008" r:id="rId21"/>
    <p:sldId id="920" r:id="rId22"/>
    <p:sldId id="1009" r:id="rId23"/>
    <p:sldId id="1010" r:id="rId24"/>
    <p:sldId id="1011" r:id="rId25"/>
    <p:sldId id="1012" r:id="rId26"/>
    <p:sldId id="1013" r:id="rId27"/>
    <p:sldId id="1014" r:id="rId28"/>
    <p:sldId id="1015" r:id="rId29"/>
    <p:sldId id="1016" r:id="rId30"/>
    <p:sldId id="1018" r:id="rId31"/>
    <p:sldId id="1019" r:id="rId32"/>
    <p:sldId id="1020" r:id="rId33"/>
    <p:sldId id="1007" r:id="rId34"/>
    <p:sldId id="1002" r:id="rId35"/>
    <p:sldId id="1003" r:id="rId36"/>
    <p:sldId id="1004" r:id="rId37"/>
    <p:sldId id="1022" r:id="rId38"/>
    <p:sldId id="1023" r:id="rId39"/>
    <p:sldId id="1024" r:id="rId40"/>
  </p:sldIdLst>
  <p:sldSz cx="9144000" cy="5143500" type="screen16x9"/>
  <p:notesSz cx="6858000" cy="9144000"/>
  <p:custDataLst>
    <p:tags r:id="rId42"/>
  </p:custDataLst>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32">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96"/>
      </p:cViewPr>
      <p:guideLst>
        <p:guide orient="horz" pos="1532"/>
        <p:guide pos="287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ags" Target="tags/tag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presProps" Target="pres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1610745881"/>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087458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63983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9.xml"/><Relationship Id="rId1" Type="http://schemas.openxmlformats.org/officeDocument/2006/relationships/tags" Target="../tags/tag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722177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3100465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29926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12274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001894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15486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412527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991442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705144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7303398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855980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5235676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713093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865469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09238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879940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574706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879868"/>
            <a:ext cx="7772400" cy="1102519"/>
          </a:xfrm>
        </p:spPr>
        <p:txBody>
          <a:bodyPr anchor="b"/>
          <a:lstStyle>
            <a:lvl1pPr algn="l">
              <a:defRPr sz="3600"/>
            </a:lvl1pPr>
          </a:lstStyle>
          <a:p>
            <a:r>
              <a:rPr lang="zh-CN" altLang="en-US" smtClean="0"/>
              <a:t>单击此处编辑母版标题样式</a:t>
            </a:r>
            <a:endParaRPr lang="en-US"/>
          </a:p>
        </p:txBody>
      </p:sp>
      <p:sp>
        <p:nvSpPr>
          <p:cNvPr id="3" name="副标题 2"/>
          <p:cNvSpPr>
            <a:spLocks noGrp="1"/>
          </p:cNvSpPr>
          <p:nvPr>
            <p:ph type="subTitle" idx="1"/>
          </p:nvPr>
        </p:nvSpPr>
        <p:spPr>
          <a:xfrm>
            <a:off x="687716" y="1982387"/>
            <a:ext cx="6670366" cy="1314450"/>
          </a:xfrm>
        </p:spPr>
        <p:txBody>
          <a:bodyPr/>
          <a:lstStyle>
            <a:lvl1pPr marL="0" indent="0" algn="l">
              <a:buNone/>
              <a:defRPr sz="2100">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lvl1pPr>
              <a:defRPr/>
            </a:lvl1pPr>
          </a:lstStyle>
          <a:p>
            <a:pPr>
              <a:defRPr/>
            </a:pPr>
            <a:fld id="{412692D4-6015-43AD-A43C-C1D95FAD7A63}"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p:cNvSpPr>
            <a:spLocks noGrp="1"/>
          </p:cNvSpPr>
          <p:nvPr>
            <p:ph type="sldNum" sz="quarter" idx="12"/>
          </p:nvPr>
        </p:nvSpPr>
        <p:spPr/>
        <p:txBody>
          <a:bodyPr/>
          <a:lstStyle>
            <a:lvl1pPr>
              <a:defRPr smtClean="0"/>
            </a:lvl1pPr>
          </a:lstStyle>
          <a:p>
            <a:pPr>
              <a:defRPr/>
            </a:pPr>
            <a:fld id="{FF166D74-C9F6-4CA6-9AFA-9BBEB031D9B0}" type="slidenum">
              <a:rPr lang="en-US" altLang="zh-CN"/>
              <a:pPr>
                <a:defRPr/>
              </a:pPr>
              <a:t>‹#›</a:t>
            </a:fld>
            <a:endParaRPr lang="en-US" altLang="zh-CN"/>
          </a:p>
        </p:txBody>
      </p:sp>
    </p:spTree>
    <p:extLst>
      <p:ext uri="{BB962C8B-B14F-4D97-AF65-F5344CB8AC3E}">
        <p14:creationId xmlns:p14="http://schemas.microsoft.com/office/powerpoint/2010/main" val="4168082384"/>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7F8A5FD8-18EB-42FC-B8EE-1C49334D099F}"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p:cNvSpPr>
            <a:spLocks noGrp="1"/>
          </p:cNvSpPr>
          <p:nvPr>
            <p:ph type="sldNum" sz="quarter" idx="12"/>
          </p:nvPr>
        </p:nvSpPr>
        <p:spPr/>
        <p:txBody>
          <a:bodyPr/>
          <a:lstStyle>
            <a:lvl1pPr>
              <a:defRPr/>
            </a:lvl1pPr>
          </a:lstStyle>
          <a:p>
            <a:pPr>
              <a:defRPr/>
            </a:pPr>
            <a:fld id="{412510AB-8610-4B2E-AADB-BE66586E88FE}" type="slidenum">
              <a:rPr lang="en-US" altLang="zh-CN"/>
              <a:pPr>
                <a:defRPr/>
              </a:pPr>
              <a:t>‹#›</a:t>
            </a:fld>
            <a:endParaRPr lang="en-US" altLang="zh-CN"/>
          </a:p>
        </p:txBody>
      </p:sp>
    </p:spTree>
    <p:extLst>
      <p:ext uri="{BB962C8B-B14F-4D97-AF65-F5344CB8AC3E}">
        <p14:creationId xmlns:p14="http://schemas.microsoft.com/office/powerpoint/2010/main" val="9267173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193136"/>
            <a:ext cx="7772400" cy="1021556"/>
          </a:xfrm>
        </p:spPr>
        <p:txBody>
          <a:bodyPr anchor="t"/>
          <a:lstStyle>
            <a:lvl1pPr algn="l">
              <a:defRPr sz="33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685800" y="1071561"/>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80A4087D-9DD4-4D8C-893E-ADDD09F50890}"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p:cNvSpPr>
            <a:spLocks noGrp="1"/>
          </p:cNvSpPr>
          <p:nvPr>
            <p:ph type="sldNum" sz="quarter" idx="12"/>
          </p:nvPr>
        </p:nvSpPr>
        <p:spPr/>
        <p:txBody>
          <a:bodyPr/>
          <a:lstStyle>
            <a:lvl1pPr>
              <a:defRPr smtClean="0"/>
            </a:lvl1pPr>
          </a:lstStyle>
          <a:p>
            <a:pPr>
              <a:defRPr/>
            </a:pPr>
            <a:fld id="{FEBCCB97-3DD8-4A79-8C14-996BA7B0B090}" type="slidenum">
              <a:rPr lang="en-US" altLang="zh-CN"/>
              <a:pPr>
                <a:defRPr/>
              </a:pPr>
              <a:t>‹#›</a:t>
            </a:fld>
            <a:endParaRPr lang="en-US" altLang="zh-CN"/>
          </a:p>
        </p:txBody>
      </p:sp>
    </p:spTree>
    <p:extLst>
      <p:ext uri="{BB962C8B-B14F-4D97-AF65-F5344CB8AC3E}">
        <p14:creationId xmlns:p14="http://schemas.microsoft.com/office/powerpoint/2010/main" val="2131351716"/>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80934359-B057-4077-952B-B3FE9D8B6969}"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p:cNvSpPr>
            <a:spLocks noGrp="1"/>
          </p:cNvSpPr>
          <p:nvPr>
            <p:ph type="sldNum" sz="quarter" idx="12"/>
          </p:nvPr>
        </p:nvSpPr>
        <p:spPr/>
        <p:txBody>
          <a:bodyPr/>
          <a:lstStyle>
            <a:lvl1pPr>
              <a:defRPr/>
            </a:lvl1pPr>
          </a:lstStyle>
          <a:p>
            <a:pPr>
              <a:defRPr/>
            </a:pPr>
            <a:fld id="{1019FD8E-5D4E-4812-B6A3-DC3456626420}" type="slidenum">
              <a:rPr lang="en-US" altLang="zh-CN"/>
              <a:pPr>
                <a:defRPr/>
              </a:pPr>
              <a:t>‹#›</a:t>
            </a:fld>
            <a:endParaRPr lang="en-US" altLang="zh-CN"/>
          </a:p>
        </p:txBody>
      </p:sp>
    </p:spTree>
    <p:extLst>
      <p:ext uri="{BB962C8B-B14F-4D97-AF65-F5344CB8AC3E}">
        <p14:creationId xmlns:p14="http://schemas.microsoft.com/office/powerpoint/2010/main" val="20221380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3"/>
          <p:cNvSpPr>
            <a:spLocks noGrp="1"/>
          </p:cNvSpPr>
          <p:nvPr>
            <p:ph type="dt" sz="half" idx="10"/>
          </p:nvPr>
        </p:nvSpPr>
        <p:spPr/>
        <p:txBody>
          <a:bodyPr/>
          <a:lstStyle>
            <a:lvl1pPr>
              <a:defRPr/>
            </a:lvl1pPr>
          </a:lstStyle>
          <a:p>
            <a:pPr>
              <a:defRPr/>
            </a:pPr>
            <a:fld id="{458D6E5E-2A73-4352-953F-3B94C6A02E50}"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9" name="灯片编号占位符 5"/>
          <p:cNvSpPr>
            <a:spLocks noGrp="1"/>
          </p:cNvSpPr>
          <p:nvPr>
            <p:ph type="sldNum" sz="quarter" idx="12"/>
          </p:nvPr>
        </p:nvSpPr>
        <p:spPr/>
        <p:txBody>
          <a:bodyPr/>
          <a:lstStyle>
            <a:lvl1pPr>
              <a:defRPr/>
            </a:lvl1pPr>
          </a:lstStyle>
          <a:p>
            <a:pPr>
              <a:defRPr/>
            </a:pPr>
            <a:fld id="{BD279196-3492-4087-BBFE-38B76EAE2E21}" type="slidenum">
              <a:rPr lang="en-US" altLang="zh-CN"/>
              <a:pPr>
                <a:defRPr/>
              </a:pPr>
              <a:t>‹#›</a:t>
            </a:fld>
            <a:endParaRPr lang="en-US" altLang="zh-CN"/>
          </a:p>
        </p:txBody>
      </p:sp>
    </p:spTree>
    <p:extLst>
      <p:ext uri="{BB962C8B-B14F-4D97-AF65-F5344CB8AC3E}">
        <p14:creationId xmlns:p14="http://schemas.microsoft.com/office/powerpoint/2010/main" val="196577480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3"/>
          <p:cNvSpPr>
            <a:spLocks noGrp="1"/>
          </p:cNvSpPr>
          <p:nvPr>
            <p:ph type="dt" sz="half" idx="10"/>
          </p:nvPr>
        </p:nvSpPr>
        <p:spPr/>
        <p:txBody>
          <a:bodyPr/>
          <a:lstStyle>
            <a:lvl1pPr>
              <a:defRPr/>
            </a:lvl1pPr>
          </a:lstStyle>
          <a:p>
            <a:pPr>
              <a:defRPr/>
            </a:pPr>
            <a:fld id="{FB4765E1-26B0-4DCE-8B33-E2E677799EA8}"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5" name="灯片编号占位符 5"/>
          <p:cNvSpPr>
            <a:spLocks noGrp="1"/>
          </p:cNvSpPr>
          <p:nvPr>
            <p:ph type="sldNum" sz="quarter" idx="12"/>
          </p:nvPr>
        </p:nvSpPr>
        <p:spPr/>
        <p:txBody>
          <a:bodyPr/>
          <a:lstStyle>
            <a:lvl1pPr>
              <a:defRPr/>
            </a:lvl1pPr>
          </a:lstStyle>
          <a:p>
            <a:pPr>
              <a:defRPr/>
            </a:pPr>
            <a:fld id="{F1B92496-0CF5-4CBE-A147-74C7DAB76228}" type="slidenum">
              <a:rPr lang="en-US" altLang="zh-CN"/>
              <a:pPr>
                <a:defRPr/>
              </a:pPr>
              <a:t>‹#›</a:t>
            </a:fld>
            <a:endParaRPr lang="en-US" altLang="zh-CN"/>
          </a:p>
        </p:txBody>
      </p:sp>
    </p:spTree>
    <p:extLst>
      <p:ext uri="{BB962C8B-B14F-4D97-AF65-F5344CB8AC3E}">
        <p14:creationId xmlns:p14="http://schemas.microsoft.com/office/powerpoint/2010/main" val="3119508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27EDD57C-C1BA-4DE6-AAD5-774AB4F44410}"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4" name="灯片编号占位符 5"/>
          <p:cNvSpPr>
            <a:spLocks noGrp="1"/>
          </p:cNvSpPr>
          <p:nvPr>
            <p:ph type="sldNum" sz="quarter" idx="12"/>
          </p:nvPr>
        </p:nvSpPr>
        <p:spPr/>
        <p:txBody>
          <a:bodyPr/>
          <a:lstStyle>
            <a:lvl1pPr>
              <a:defRPr/>
            </a:lvl1pPr>
          </a:lstStyle>
          <a:p>
            <a:pPr>
              <a:defRPr/>
            </a:pPr>
            <a:fld id="{1E1DCE6B-6D01-4788-A262-33F0C3135C03}" type="slidenum">
              <a:rPr lang="en-US" altLang="zh-CN"/>
              <a:pPr>
                <a:defRPr/>
              </a:pPr>
              <a:t>‹#›</a:t>
            </a:fld>
            <a:endParaRPr lang="en-US" altLang="zh-CN"/>
          </a:p>
        </p:txBody>
      </p:sp>
    </p:spTree>
    <p:extLst>
      <p:ext uri="{BB962C8B-B14F-4D97-AF65-F5344CB8AC3E}">
        <p14:creationId xmlns:p14="http://schemas.microsoft.com/office/powerpoint/2010/main" val="411453202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803660"/>
            <a:ext cx="5111750" cy="378732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5679084" y="803660"/>
            <a:ext cx="3008313" cy="257176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标题 1"/>
          <p:cNvSpPr>
            <a:spLocks noGrp="1"/>
          </p:cNvSpPr>
          <p:nvPr>
            <p:ph type="title"/>
          </p:nvPr>
        </p:nvSpPr>
        <p:spPr>
          <a:xfrm>
            <a:off x="457206" y="214296"/>
            <a:ext cx="8230993" cy="522470"/>
          </a:xfrm>
        </p:spPr>
        <p:txBody>
          <a:bodyPr/>
          <a:lstStyle>
            <a:lvl1pPr algn="ctr">
              <a:defRPr sz="2700" b="0"/>
            </a:lvl1pPr>
          </a:lstStyle>
          <a:p>
            <a:r>
              <a:rPr lang="zh-CN" altLang="en-US" smtClean="0"/>
              <a:t>单击此处编辑母版标题样式</a:t>
            </a:r>
            <a:endParaRPr lang="en-US"/>
          </a:p>
        </p:txBody>
      </p:sp>
      <p:sp>
        <p:nvSpPr>
          <p:cNvPr id="5" name="日期占位符 3"/>
          <p:cNvSpPr>
            <a:spLocks noGrp="1"/>
          </p:cNvSpPr>
          <p:nvPr>
            <p:ph type="dt" sz="half" idx="10"/>
          </p:nvPr>
        </p:nvSpPr>
        <p:spPr/>
        <p:txBody>
          <a:bodyPr/>
          <a:lstStyle>
            <a:lvl1pPr>
              <a:defRPr/>
            </a:lvl1pPr>
          </a:lstStyle>
          <a:p>
            <a:pPr>
              <a:defRPr/>
            </a:pPr>
            <a:fld id="{D6090247-DDD0-4802-B65F-82B091ED8ED1}"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p:cNvSpPr>
            <a:spLocks noGrp="1"/>
          </p:cNvSpPr>
          <p:nvPr>
            <p:ph type="sldNum" sz="quarter" idx="12"/>
          </p:nvPr>
        </p:nvSpPr>
        <p:spPr/>
        <p:txBody>
          <a:bodyPr/>
          <a:lstStyle>
            <a:lvl1pPr>
              <a:defRPr/>
            </a:lvl1pPr>
          </a:lstStyle>
          <a:p>
            <a:pPr>
              <a:defRPr/>
            </a:pPr>
            <a:fld id="{FA24E2BA-8010-4E30-B8E1-10DBCF1CC09D}" type="slidenum">
              <a:rPr lang="en-US" altLang="zh-CN"/>
              <a:pPr>
                <a:defRPr/>
              </a:pPr>
              <a:t>‹#›</a:t>
            </a:fld>
            <a:endParaRPr lang="en-US" altLang="zh-CN"/>
          </a:p>
        </p:txBody>
      </p:sp>
    </p:spTree>
    <p:extLst>
      <p:ext uri="{BB962C8B-B14F-4D97-AF65-F5344CB8AC3E}">
        <p14:creationId xmlns:p14="http://schemas.microsoft.com/office/powerpoint/2010/main" val="351447861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482189"/>
            <a:ext cx="785818" cy="3429024"/>
          </a:xfrm>
        </p:spPr>
        <p:txBody>
          <a:bodyPr vert="eaVert"/>
          <a:lstStyle>
            <a:lvl1pPr algn="l">
              <a:defRPr sz="18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442922" y="406005"/>
            <a:ext cx="6415094" cy="4094571"/>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750081"/>
            <a:ext cx="914368" cy="3161132"/>
          </a:xfrm>
        </p:spPr>
        <p:txBody>
          <a:bodyPr vert="eaVert" anchor="ctr"/>
          <a:lstStyle>
            <a:lvl1pPr marL="0" indent="0" algn="ctr">
              <a:buNone/>
              <a:defRPr sz="1050"/>
            </a:lvl1pPr>
            <a:lvl2pPr marL="342900" indent="0" algn="ctr">
              <a:buNone/>
              <a:defRPr sz="900"/>
            </a:lvl2pPr>
            <a:lvl3pPr marL="685800" indent="0" algn="ctr">
              <a:buNone/>
              <a:defRPr sz="750"/>
            </a:lvl3pPr>
            <a:lvl4pPr marL="1028700" indent="0" algn="ctr">
              <a:buNone/>
              <a:defRPr sz="675"/>
            </a:lvl4pPr>
            <a:lvl5pPr marL="1371600" indent="0" algn="ctr">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4400354E-5B89-43A1-BE3D-E03247F1413E}"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7" name="灯片编号占位符 5"/>
          <p:cNvSpPr>
            <a:spLocks noGrp="1"/>
          </p:cNvSpPr>
          <p:nvPr>
            <p:ph type="sldNum" sz="quarter" idx="12"/>
          </p:nvPr>
        </p:nvSpPr>
        <p:spPr/>
        <p:txBody>
          <a:bodyPr/>
          <a:lstStyle>
            <a:lvl1pPr>
              <a:defRPr/>
            </a:lvl1pPr>
          </a:lstStyle>
          <a:p>
            <a:pPr>
              <a:defRPr/>
            </a:pPr>
            <a:fld id="{1ECA6727-0642-4E3A-A8C7-3BE9BDE2A179}" type="slidenum">
              <a:rPr lang="en-US" altLang="zh-CN"/>
              <a:pPr>
                <a:defRPr/>
              </a:pPr>
              <a:t>‹#›</a:t>
            </a:fld>
            <a:endParaRPr lang="en-US" altLang="zh-CN"/>
          </a:p>
        </p:txBody>
      </p:sp>
    </p:spTree>
    <p:extLst>
      <p:ext uri="{BB962C8B-B14F-4D97-AF65-F5344CB8AC3E}">
        <p14:creationId xmlns:p14="http://schemas.microsoft.com/office/powerpoint/2010/main" val="13961344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9D840F4C-6FEE-48A5-9CAD-1EC23529A816}"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p:cNvSpPr>
            <a:spLocks noGrp="1"/>
          </p:cNvSpPr>
          <p:nvPr>
            <p:ph type="sldNum" sz="quarter" idx="12"/>
          </p:nvPr>
        </p:nvSpPr>
        <p:spPr/>
        <p:txBody>
          <a:bodyPr/>
          <a:lstStyle>
            <a:lvl1pPr>
              <a:defRPr/>
            </a:lvl1pPr>
          </a:lstStyle>
          <a:p>
            <a:pPr>
              <a:defRPr/>
            </a:pPr>
            <a:fld id="{1B6D3248-86B6-4892-AF42-E7B6FB42D42D}" type="slidenum">
              <a:rPr lang="en-US" altLang="zh-CN"/>
              <a:pPr>
                <a:defRPr/>
              </a:pPr>
              <a:t>‹#›</a:t>
            </a:fld>
            <a:endParaRPr lang="en-US" altLang="zh-CN"/>
          </a:p>
        </p:txBody>
      </p:sp>
    </p:spTree>
    <p:extLst>
      <p:ext uri="{BB962C8B-B14F-4D97-AF65-F5344CB8AC3E}">
        <p14:creationId xmlns:p14="http://schemas.microsoft.com/office/powerpoint/2010/main" val="35331427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05980"/>
            <a:ext cx="1543032" cy="4388644"/>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05980"/>
            <a:ext cx="661513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2ED5305D-32ED-404E-80BF-89AA5E58978E}" type="datetime1">
              <a:rPr lang="zh-CN" altLang="en-US">
                <a:solidFill>
                  <a:prstClr val="black">
                    <a:tint val="75000"/>
                  </a:prstClr>
                </a:solidFill>
              </a:rPr>
              <a:pPr>
                <a:defRPr/>
              </a:pPr>
              <a:t>2025/8/23</a:t>
            </a:fld>
            <a:endParaRPr lang="en-US" altLang="zh-CN">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r>
              <a:rPr lang="en-US" altLang="zh-CN">
                <a:solidFill>
                  <a:prstClr val="black">
                    <a:tint val="75000"/>
                  </a:prstClr>
                </a:solidFill>
              </a:rPr>
              <a:t>企业物流管理</a:t>
            </a:r>
          </a:p>
        </p:txBody>
      </p:sp>
      <p:sp>
        <p:nvSpPr>
          <p:cNvPr id="6" name="灯片编号占位符 5"/>
          <p:cNvSpPr>
            <a:spLocks noGrp="1"/>
          </p:cNvSpPr>
          <p:nvPr>
            <p:ph type="sldNum" sz="quarter" idx="12"/>
          </p:nvPr>
        </p:nvSpPr>
        <p:spPr/>
        <p:txBody>
          <a:bodyPr/>
          <a:lstStyle>
            <a:lvl1pPr>
              <a:defRPr/>
            </a:lvl1pPr>
          </a:lstStyle>
          <a:p>
            <a:pPr>
              <a:defRPr/>
            </a:pPr>
            <a:fld id="{88356181-65AD-4B6F-A4B4-E070EDDE3671}" type="slidenum">
              <a:rPr lang="en-US" altLang="zh-CN"/>
              <a:pPr>
                <a:defRPr/>
              </a:pPr>
              <a:t>‹#›</a:t>
            </a:fld>
            <a:endParaRPr lang="en-US" altLang="zh-CN"/>
          </a:p>
        </p:txBody>
      </p:sp>
    </p:spTree>
    <p:extLst>
      <p:ext uri="{BB962C8B-B14F-4D97-AF65-F5344CB8AC3E}">
        <p14:creationId xmlns:p14="http://schemas.microsoft.com/office/powerpoint/2010/main" val="37365498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2" cstate="print"/>
            <a:stretch>
              <a:fillRect/>
            </a:stretch>
          </a:blipFill>
        </p:spPr>
        <p:txBody>
          <a:bodyPr wrap="square" lIns="0" tIns="0" rIns="0" bIns="0" rtlCol="0"/>
          <a:lstStyle/>
          <a:p>
            <a:pPr defTabSz="685800"/>
            <a:endParaRPr sz="1350" smtClean="0">
              <a:solidFill>
                <a:prstClr val="black"/>
              </a:solidFill>
            </a:endParaRPr>
          </a:p>
        </p:txBody>
      </p:sp>
      <p:sp>
        <p:nvSpPr>
          <p:cNvPr id="17" name="bk object 17"/>
          <p:cNvSpPr/>
          <p:nvPr/>
        </p:nvSpPr>
        <p:spPr>
          <a:xfrm>
            <a:off x="0" y="425429"/>
            <a:ext cx="9144000" cy="4533900"/>
          </a:xfrm>
          <a:prstGeom prst="rect">
            <a:avLst/>
          </a:prstGeom>
          <a:blipFill>
            <a:blip r:embed="rId3"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ctrTitle"/>
          </p:nvPr>
        </p:nvSpPr>
        <p:spPr>
          <a:xfrm>
            <a:off x="1097461" y="2034083"/>
            <a:ext cx="6949078" cy="704850"/>
          </a:xfrm>
          <a:prstGeom prst="rect">
            <a:avLst/>
          </a:prstGeom>
        </p:spPr>
        <p:txBody>
          <a:bodyPr wrap="square" lIns="0" tIns="0" rIns="0" bIns="0">
            <a:spAutoFit/>
          </a:bodyPr>
          <a:lstStyle>
            <a:lvl1pPr>
              <a:defRPr sz="4500" b="1" i="0">
                <a:solidFill>
                  <a:schemeClr val="bg1"/>
                </a:solidFill>
                <a:latin typeface="微软雅黑"/>
                <a:cs typeface="微软雅黑"/>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850730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type="body" idx="1"/>
          </p:nvPr>
        </p:nvSpPr>
        <p:spPr>
          <a:xfrm>
            <a:off x="425167" y="1334919"/>
            <a:ext cx="8293665" cy="276999"/>
          </a:xfrm>
        </p:spPr>
        <p:txBody>
          <a:bodyPr lIns="0" tIns="0" rIns="0" bIns="0"/>
          <a:lstStyle>
            <a:lvl1pPr>
              <a:defRPr sz="1800" b="1" i="0">
                <a:solidFill>
                  <a:schemeClr val="bg1"/>
                </a:solidFill>
                <a:latin typeface="宋体"/>
                <a:cs typeface="宋体"/>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477078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2" cstate="print"/>
            <a:stretch>
              <a:fillRect/>
            </a:stretch>
          </a:blipFill>
        </p:spPr>
        <p:txBody>
          <a:bodyPr wrap="square" lIns="0" tIns="0" rIns="0" bIns="0" rtlCol="0"/>
          <a:lstStyle/>
          <a:p>
            <a:pPr defTabSz="685800"/>
            <a:endParaRPr sz="1350" smtClean="0">
              <a:solidFill>
                <a:prstClr val="black"/>
              </a:solidFill>
            </a:endParaRPr>
          </a:p>
        </p:txBody>
      </p:sp>
      <p:sp>
        <p:nvSpPr>
          <p:cNvPr id="17" name="bk object 17"/>
          <p:cNvSpPr/>
          <p:nvPr/>
        </p:nvSpPr>
        <p:spPr>
          <a:xfrm>
            <a:off x="0" y="345186"/>
            <a:ext cx="610552" cy="336232"/>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pPr defTabSz="685800"/>
            <a:endParaRPr sz="1350" smtClean="0">
              <a:solidFill>
                <a:prstClr val="black"/>
              </a:solidFill>
            </a:endParaRPr>
          </a:p>
        </p:txBody>
      </p:sp>
      <p:sp>
        <p:nvSpPr>
          <p:cNvPr id="18" name="bk object 18"/>
          <p:cNvSpPr/>
          <p:nvPr/>
        </p:nvSpPr>
        <p:spPr>
          <a:xfrm>
            <a:off x="0" y="149733"/>
            <a:ext cx="967264" cy="1524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pPr defTabSz="685800"/>
            <a:endParaRPr sz="1350" smtClean="0">
              <a:solidFill>
                <a:prstClr val="black"/>
              </a:solidFill>
            </a:endParaRPr>
          </a:p>
        </p:txBody>
      </p:sp>
      <p:sp>
        <p:nvSpPr>
          <p:cNvPr id="19" name="bk object 19"/>
          <p:cNvSpPr/>
          <p:nvPr/>
        </p:nvSpPr>
        <p:spPr>
          <a:xfrm>
            <a:off x="6305550" y="84296"/>
            <a:ext cx="2838450" cy="537686"/>
          </a:xfrm>
          <a:prstGeom prst="rect">
            <a:avLst/>
          </a:prstGeom>
          <a:blipFill>
            <a:blip r:embed="rId3"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sz="half" idx="2"/>
          </p:nvPr>
        </p:nvSpPr>
        <p:spPr>
          <a:xfrm>
            <a:off x="457200" y="1183005"/>
            <a:ext cx="397764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814138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757463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3318591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2" cstate="print"/>
            <a:stretch>
              <a:fillRect/>
            </a:stretch>
          </a:blipFill>
        </p:spPr>
        <p:txBody>
          <a:bodyPr wrap="square" lIns="0" tIns="0" rIns="0" bIns="0" rtlCol="0"/>
          <a:lstStyle/>
          <a:p>
            <a:pPr defTabSz="685800"/>
            <a:endParaRPr sz="1350" smtClean="0">
              <a:solidFill>
                <a:prstClr val="black"/>
              </a:solidFill>
            </a:endParaRPr>
          </a:p>
        </p:txBody>
      </p:sp>
      <p:sp>
        <p:nvSpPr>
          <p:cNvPr id="17" name="bk object 17"/>
          <p:cNvSpPr/>
          <p:nvPr/>
        </p:nvSpPr>
        <p:spPr>
          <a:xfrm>
            <a:off x="0" y="425429"/>
            <a:ext cx="9144000" cy="4533900"/>
          </a:xfrm>
          <a:prstGeom prst="rect">
            <a:avLst/>
          </a:prstGeom>
          <a:blipFill>
            <a:blip r:embed="rId3"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ctrTitle"/>
          </p:nvPr>
        </p:nvSpPr>
        <p:spPr>
          <a:xfrm>
            <a:off x="1097461" y="2034083"/>
            <a:ext cx="6949078" cy="704850"/>
          </a:xfrm>
          <a:prstGeom prst="rect">
            <a:avLst/>
          </a:prstGeom>
        </p:spPr>
        <p:txBody>
          <a:bodyPr wrap="square" lIns="0" tIns="0" rIns="0" bIns="0">
            <a:spAutoFit/>
          </a:bodyPr>
          <a:lstStyle>
            <a:lvl1pPr>
              <a:defRPr sz="4500" b="1" i="0">
                <a:solidFill>
                  <a:schemeClr val="bg1"/>
                </a:solidFill>
                <a:latin typeface="微软雅黑"/>
                <a:cs typeface="微软雅黑"/>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650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type="body" idx="1"/>
          </p:nvPr>
        </p:nvSpPr>
        <p:spPr>
          <a:xfrm>
            <a:off x="425167" y="1334919"/>
            <a:ext cx="8293665" cy="276999"/>
          </a:xfrm>
        </p:spPr>
        <p:txBody>
          <a:bodyPr lIns="0" tIns="0" rIns="0" bIns="0"/>
          <a:lstStyle>
            <a:lvl1pPr>
              <a:defRPr sz="1800" b="1" i="0">
                <a:solidFill>
                  <a:schemeClr val="bg1"/>
                </a:solidFill>
                <a:latin typeface="宋体"/>
                <a:cs typeface="宋体"/>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12682357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2" cstate="print"/>
            <a:stretch>
              <a:fillRect/>
            </a:stretch>
          </a:blipFill>
        </p:spPr>
        <p:txBody>
          <a:bodyPr wrap="square" lIns="0" tIns="0" rIns="0" bIns="0" rtlCol="0"/>
          <a:lstStyle/>
          <a:p>
            <a:pPr defTabSz="685800"/>
            <a:endParaRPr sz="1350" smtClean="0">
              <a:solidFill>
                <a:prstClr val="black"/>
              </a:solidFill>
            </a:endParaRPr>
          </a:p>
        </p:txBody>
      </p:sp>
      <p:sp>
        <p:nvSpPr>
          <p:cNvPr id="17" name="bk object 17"/>
          <p:cNvSpPr/>
          <p:nvPr/>
        </p:nvSpPr>
        <p:spPr>
          <a:xfrm>
            <a:off x="0" y="345186"/>
            <a:ext cx="610552" cy="336232"/>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pPr defTabSz="685800"/>
            <a:endParaRPr sz="1350" smtClean="0">
              <a:solidFill>
                <a:prstClr val="black"/>
              </a:solidFill>
            </a:endParaRPr>
          </a:p>
        </p:txBody>
      </p:sp>
      <p:sp>
        <p:nvSpPr>
          <p:cNvPr id="18" name="bk object 18"/>
          <p:cNvSpPr/>
          <p:nvPr/>
        </p:nvSpPr>
        <p:spPr>
          <a:xfrm>
            <a:off x="0" y="149733"/>
            <a:ext cx="967264" cy="1524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pPr defTabSz="685800"/>
            <a:endParaRPr sz="1350" smtClean="0">
              <a:solidFill>
                <a:prstClr val="black"/>
              </a:solidFill>
            </a:endParaRPr>
          </a:p>
        </p:txBody>
      </p:sp>
      <p:sp>
        <p:nvSpPr>
          <p:cNvPr id="19" name="bk object 19"/>
          <p:cNvSpPr/>
          <p:nvPr/>
        </p:nvSpPr>
        <p:spPr>
          <a:xfrm>
            <a:off x="6305550" y="84296"/>
            <a:ext cx="2838450" cy="537686"/>
          </a:xfrm>
          <a:prstGeom prst="rect">
            <a:avLst/>
          </a:prstGeom>
          <a:blipFill>
            <a:blip r:embed="rId3"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sz="half" idx="2"/>
          </p:nvPr>
        </p:nvSpPr>
        <p:spPr>
          <a:xfrm>
            <a:off x="457200" y="1183005"/>
            <a:ext cx="397764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22953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563778" y="1157525"/>
            <a:ext cx="2016443" cy="276999"/>
          </a:xfrm>
        </p:spPr>
        <p:txBody>
          <a:bodyPr lIns="0" tIns="0" rIns="0" bIns="0"/>
          <a:lstStyle>
            <a:lvl1pPr>
              <a:defRPr sz="1800" b="1" i="0">
                <a:solidFill>
                  <a:schemeClr val="bg1"/>
                </a:solidFill>
                <a:latin typeface="宋体"/>
                <a:cs typeface="宋体"/>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73557120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197795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6.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7.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theme" Target="../theme/theme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7" Type="http://schemas.openxmlformats.org/officeDocument/2006/relationships/theme" Target="../theme/theme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14.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7.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15.png"/></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4.xml"/><Relationship Id="rId7" Type="http://schemas.openxmlformats.org/officeDocument/2006/relationships/image" Target="../media/image17.png"/><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theme" Target="../theme/theme8.xml"/><Relationship Id="rId5" Type="http://schemas.openxmlformats.org/officeDocument/2006/relationships/slideLayout" Target="../slideLayouts/slideLayout66.xml"/><Relationship Id="rId4" Type="http://schemas.openxmlformats.org/officeDocument/2006/relationships/slideLayout" Target="../slideLayouts/slideLayout6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69.xml"/><Relationship Id="rId7" Type="http://schemas.openxmlformats.org/officeDocument/2006/relationships/image" Target="../media/image1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theme" Target="../theme/theme9.xml"/><Relationship Id="rId5" Type="http://schemas.openxmlformats.org/officeDocument/2006/relationships/slideLayout" Target="../slideLayouts/slideLayout71.xml"/><Relationship Id="rId4"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605658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801406492"/>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61143422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FFFF"/>
            </a:gs>
            <a:gs pos="55000">
              <a:srgbClr val="F3F3F3"/>
            </a:gs>
            <a:gs pos="100000">
              <a:srgbClr val="D2FFFF"/>
            </a:gs>
          </a:gsLst>
          <a:lin ang="5400000" scaled="1"/>
        </a:gradFill>
        <a:effectLst/>
      </p:bgPr>
    </p:bg>
    <p:spTree>
      <p:nvGrpSpPr>
        <p:cNvPr id="1" name=""/>
        <p:cNvGrpSpPr/>
        <p:nvPr/>
      </p:nvGrpSpPr>
      <p:grpSpPr>
        <a:xfrm>
          <a:off x="0" y="0"/>
          <a:ext cx="0" cy="0"/>
          <a:chOff x="0" y="0"/>
          <a:chExt cx="0" cy="0"/>
        </a:xfrm>
      </p:grpSpPr>
      <p:pic>
        <p:nvPicPr>
          <p:cNvPr id="2050" name="图片 7"/>
          <p:cNvPicPr>
            <a:picLocks noChangeAspect="1"/>
          </p:cNvPicPr>
          <p:nvPr/>
        </p:nvPicPr>
        <p:blipFill>
          <a:blip r:embed="rId13">
            <a:lum bright="12000" contrast="40000"/>
            <a:extLst>
              <a:ext uri="{28A0092B-C50C-407E-A947-70E740481C1C}">
                <a14:useLocalDpi xmlns:a14="http://schemas.microsoft.com/office/drawing/2010/main" val="0"/>
              </a:ext>
            </a:extLst>
          </a:blip>
          <a:srcRect/>
          <a:stretch>
            <a:fillRect/>
          </a:stretch>
        </p:blipFill>
        <p:spPr bwMode="auto">
          <a:xfrm>
            <a:off x="6667500" y="3686175"/>
            <a:ext cx="24765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0" y="0"/>
            <a:ext cx="9144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sp>
        <p:nvSpPr>
          <p:cNvPr id="11" name="矩形 10"/>
          <p:cNvSpPr/>
          <p:nvPr/>
        </p:nvSpPr>
        <p:spPr>
          <a:xfrm>
            <a:off x="0" y="30713"/>
            <a:ext cx="4572000" cy="53579"/>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defTabSz="685800" fontAlgn="base">
              <a:spcBef>
                <a:spcPct val="0"/>
              </a:spcBef>
              <a:spcAft>
                <a:spcPct val="0"/>
              </a:spcAft>
              <a:defRPr/>
            </a:pPr>
            <a:endParaRPr lang="zh-CN" altLang="en-US" sz="1350">
              <a:solidFill>
                <a:prstClr val="black"/>
              </a:solidFill>
            </a:endParaRPr>
          </a:p>
        </p:txBody>
      </p:sp>
      <p:pic>
        <p:nvPicPr>
          <p:cNvPr id="2057" name="图片 8"/>
          <p:cNvPicPr>
            <a:picLocks noChangeAspect="1"/>
          </p:cNvPicPr>
          <p:nvPr/>
        </p:nvPicPr>
        <p:blipFill>
          <a:blip r:embed="rId14">
            <a:lum bright="34000" contrast="40000"/>
            <a:extLst>
              <a:ext uri="{28A0092B-C50C-407E-A947-70E740481C1C}">
                <a14:useLocalDpi xmlns:a14="http://schemas.microsoft.com/office/drawing/2010/main" val="0"/>
              </a:ext>
            </a:extLst>
          </a:blip>
          <a:srcRect/>
          <a:stretch>
            <a:fillRect/>
          </a:stretch>
        </p:blipFill>
        <p:spPr bwMode="auto">
          <a:xfrm>
            <a:off x="0" y="4814887"/>
            <a:ext cx="91440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2059"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日期占位符 3"/>
          <p:cNvSpPr>
            <a:spLocks noGrp="1"/>
          </p:cNvSpPr>
          <p:nvPr>
            <p:ph type="dt" sz="half" idx="2"/>
          </p:nvPr>
        </p:nvSpPr>
        <p:spPr>
          <a:xfrm>
            <a:off x="457200" y="4767263"/>
            <a:ext cx="2133600" cy="273844"/>
          </a:xfrm>
          <a:prstGeom prst="rect">
            <a:avLst/>
          </a:prstGeom>
        </p:spPr>
        <p:txBody>
          <a:bodyPr vert="horz" rtlCol="0" anchor="ctr"/>
          <a:lstStyle>
            <a:lvl1pPr algn="l"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fld id="{7773FBC3-0ECC-492E-8840-57EAE2BC0E21}" type="datetime1">
              <a:rPr lang="zh-CN" altLang="en-US" smtClean="0">
                <a:solidFill>
                  <a:prstClr val="black">
                    <a:tint val="75000"/>
                  </a:prstClr>
                </a:solidFill>
                <a:ea typeface="宋体" panose="02010600030101010101" pitchFamily="2" charset="-122"/>
              </a:rPr>
              <a:pPr defTabSz="685800" fontAlgn="base">
                <a:spcBef>
                  <a:spcPct val="0"/>
                </a:spcBef>
                <a:spcAft>
                  <a:spcPct val="0"/>
                </a:spcAft>
                <a:defRPr/>
              </a:pPr>
              <a:t>2025/8/23</a:t>
            </a:fld>
            <a:endParaRPr lang="en-US" altLang="zh-CN">
              <a:solidFill>
                <a:prstClr val="black">
                  <a:tint val="75000"/>
                </a:prstClr>
              </a:solidFill>
              <a:ea typeface="宋体" panose="02010600030101010101" pitchFamily="2" charset="-122"/>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rtlCol="0" anchor="ctr"/>
          <a:lstStyle>
            <a:lvl1pPr algn="ctr" eaLnBrk="1" latinLnBrk="0" hangingPunct="1">
              <a:defRPr kumimoji="0" sz="900">
                <a:solidFill>
                  <a:schemeClr val="tx1">
                    <a:tint val="75000"/>
                  </a:schemeClr>
                </a:solidFill>
                <a:latin typeface="Arial" charset="0"/>
              </a:defRPr>
            </a:lvl1pPr>
          </a:lstStyle>
          <a:p>
            <a:pPr defTabSz="685800" fontAlgn="base">
              <a:spcBef>
                <a:spcPct val="0"/>
              </a:spcBef>
              <a:spcAft>
                <a:spcPct val="0"/>
              </a:spcAft>
              <a:defRPr/>
            </a:pPr>
            <a:r>
              <a:rPr lang="en-US" altLang="zh-CN" smtClean="0">
                <a:solidFill>
                  <a:prstClr val="black">
                    <a:tint val="75000"/>
                  </a:prstClr>
                </a:solidFill>
                <a:ea typeface="宋体" panose="02010600030101010101" pitchFamily="2" charset="-122"/>
              </a:rPr>
              <a:t>企业物流管理</a:t>
            </a:r>
            <a:endParaRPr lang="en-US" altLang="zh-CN">
              <a:solidFill>
                <a:prstClr val="black">
                  <a:tint val="75000"/>
                </a:prstClr>
              </a:solidFill>
              <a:ea typeface="宋体" panose="02010600030101010101" pitchFamily="2" charset="-122"/>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smtClean="0">
                <a:solidFill>
                  <a:srgbClr val="898989"/>
                </a:solidFill>
              </a:defRPr>
            </a:lvl1pPr>
          </a:lstStyle>
          <a:p>
            <a:pPr defTabSz="685800" fontAlgn="base">
              <a:spcBef>
                <a:spcPct val="0"/>
              </a:spcBef>
              <a:spcAft>
                <a:spcPct val="0"/>
              </a:spcAft>
              <a:defRPr/>
            </a:pPr>
            <a:fld id="{8C9C6D38-B263-4CB4-B458-6948268CDCF4}" type="slidenum">
              <a:rPr lang="en-US" altLang="zh-CN" smtClean="0">
                <a:latin typeface="Arial" panose="020B0604020202020204" pitchFamily="34" charset="0"/>
                <a:ea typeface="宋体" panose="02010600030101010101" pitchFamily="2" charset="-122"/>
              </a:rPr>
              <a:pPr defTabSz="685800" fontAlgn="base">
                <a:spcBef>
                  <a:spcPct val="0"/>
                </a:spcBef>
                <a:spcAft>
                  <a:spcPct val="0"/>
                </a:spcAft>
                <a:defRPr/>
              </a:pPr>
              <a:t>‹#›</a:t>
            </a:fld>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21983683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hf hdr="0"/>
  <p:txStyles>
    <p:titleStyle>
      <a:lvl1pPr algn="ctr" rtl="0" eaLnBrk="0" fontAlgn="base" hangingPunct="0">
        <a:spcBef>
          <a:spcPct val="0"/>
        </a:spcBef>
        <a:spcAft>
          <a:spcPct val="0"/>
        </a:spcAft>
        <a:defRPr sz="3300" kern="1200">
          <a:solidFill>
            <a:schemeClr val="tx2"/>
          </a:solidFill>
          <a:latin typeface="+mj-lt"/>
          <a:ea typeface="+mj-ea"/>
          <a:cs typeface="+mj-cs"/>
        </a:defRPr>
      </a:lvl1pPr>
      <a:lvl2pPr algn="ctr" rtl="0" eaLnBrk="0" fontAlgn="base" hangingPunct="0">
        <a:spcBef>
          <a:spcPct val="0"/>
        </a:spcBef>
        <a:spcAft>
          <a:spcPct val="0"/>
        </a:spcAft>
        <a:defRPr sz="3300">
          <a:solidFill>
            <a:schemeClr val="tx2"/>
          </a:solidFill>
          <a:latin typeface="Maiandra GD" pitchFamily="34" charset="0"/>
          <a:ea typeface="隶书" pitchFamily="49" charset="-122"/>
        </a:defRPr>
      </a:lvl2pPr>
      <a:lvl3pPr algn="ctr" rtl="0" eaLnBrk="0" fontAlgn="base" hangingPunct="0">
        <a:spcBef>
          <a:spcPct val="0"/>
        </a:spcBef>
        <a:spcAft>
          <a:spcPct val="0"/>
        </a:spcAft>
        <a:defRPr sz="3300">
          <a:solidFill>
            <a:schemeClr val="tx2"/>
          </a:solidFill>
          <a:latin typeface="Maiandra GD" pitchFamily="34" charset="0"/>
          <a:ea typeface="隶书" pitchFamily="49" charset="-122"/>
        </a:defRPr>
      </a:lvl3pPr>
      <a:lvl4pPr algn="ctr" rtl="0" eaLnBrk="0" fontAlgn="base" hangingPunct="0">
        <a:spcBef>
          <a:spcPct val="0"/>
        </a:spcBef>
        <a:spcAft>
          <a:spcPct val="0"/>
        </a:spcAft>
        <a:defRPr sz="3300">
          <a:solidFill>
            <a:schemeClr val="tx2"/>
          </a:solidFill>
          <a:latin typeface="Maiandra GD" pitchFamily="34" charset="0"/>
          <a:ea typeface="隶书" pitchFamily="49" charset="-122"/>
        </a:defRPr>
      </a:lvl4pPr>
      <a:lvl5pPr algn="ctr" rtl="0" eaLnBrk="0" fontAlgn="base" hangingPunct="0">
        <a:spcBef>
          <a:spcPct val="0"/>
        </a:spcBef>
        <a:spcAft>
          <a:spcPct val="0"/>
        </a:spcAft>
        <a:defRPr sz="3300">
          <a:solidFill>
            <a:schemeClr val="tx2"/>
          </a:solidFill>
          <a:latin typeface="Maiandra GD" pitchFamily="34" charset="0"/>
          <a:ea typeface="隶书" pitchFamily="49"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257175" indent="-257175" algn="l" rtl="0" eaLnBrk="0" fontAlgn="base" hangingPunct="0">
        <a:spcBef>
          <a:spcPct val="20000"/>
        </a:spcBef>
        <a:spcAft>
          <a:spcPct val="0"/>
        </a:spcAft>
        <a:buClr>
          <a:schemeClr val="accent1"/>
        </a:buClr>
        <a:buSzPct val="50000"/>
        <a:buFont typeface="Wingdings 2" panose="05020102010507070707" pitchFamily="18" charset="2"/>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Clr>
          <a:schemeClr val="accent2"/>
        </a:buClr>
        <a:buSzPct val="50000"/>
        <a:buFont typeface="Wingdings 2" panose="05020102010507070707" pitchFamily="18" charset="2"/>
        <a:buChar char="³"/>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Clr>
          <a:srgbClr val="7B9B57"/>
        </a:buClr>
        <a:buSzPct val="60000"/>
        <a:buFont typeface="Wingdings 2" panose="05020102010507070707" pitchFamily="18" charset="2"/>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Clr>
          <a:srgbClr val="8B7396"/>
        </a:buClr>
        <a:buSzPct val="45000"/>
        <a:buFont typeface="Wingdings 2" panose="05020102010507070707" pitchFamily="18" charset="2"/>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Clr>
          <a:srgbClr val="E89A53"/>
        </a:buClr>
        <a:buFont typeface="Wingdings 2" panose="05020102010507070707" pitchFamily="18" charset="2"/>
        <a:buChar char=""/>
        <a:defRPr sz="1500" kern="1200">
          <a:solidFill>
            <a:schemeClr val="tx1"/>
          </a:solidFill>
          <a:latin typeface="+mn-lt"/>
          <a:ea typeface="+mn-ea"/>
          <a:cs typeface="+mn-cs"/>
        </a:defRPr>
      </a:lvl5pPr>
      <a:lvl6pPr marL="1885950" indent="-171450" algn="l" rtl="0" eaLnBrk="1" latinLnBrk="0" hangingPunct="1">
        <a:spcBef>
          <a:spcPct val="20000"/>
        </a:spcBef>
        <a:buFont typeface="Arial"/>
        <a:buChar char="•"/>
        <a:defRPr kumimoji="0" sz="1500" kern="1200">
          <a:solidFill>
            <a:schemeClr val="tx1"/>
          </a:solidFill>
          <a:latin typeface="+mn-lt"/>
          <a:ea typeface="+mn-ea"/>
          <a:cs typeface="+mn-cs"/>
        </a:defRPr>
      </a:lvl6pPr>
      <a:lvl7pPr marL="2228850" indent="-171450" algn="l" rtl="0" eaLnBrk="1" latinLnBrk="0" hangingPunct="1">
        <a:spcBef>
          <a:spcPct val="20000"/>
        </a:spcBef>
        <a:buFont typeface="Arial"/>
        <a:buChar char="•"/>
        <a:defRPr kumimoji="0" sz="1500" kern="1200">
          <a:solidFill>
            <a:schemeClr val="tx1"/>
          </a:solidFill>
          <a:latin typeface="+mn-lt"/>
          <a:ea typeface="+mn-ea"/>
          <a:cs typeface="+mn-cs"/>
        </a:defRPr>
      </a:lvl7pPr>
      <a:lvl8pPr marL="2571750" indent="-171450" algn="l" rtl="0" eaLnBrk="1" latinLnBrk="0" hangingPunct="1">
        <a:spcBef>
          <a:spcPct val="20000"/>
        </a:spcBef>
        <a:buFont typeface="Arial"/>
        <a:buChar char="•"/>
        <a:defRPr kumimoji="0" sz="1500" kern="1200">
          <a:solidFill>
            <a:schemeClr val="tx1"/>
          </a:solidFill>
          <a:latin typeface="+mn-lt"/>
          <a:ea typeface="+mn-ea"/>
          <a:cs typeface="+mn-cs"/>
        </a:defRPr>
      </a:lvl8pPr>
      <a:lvl9pPr marL="2914650" indent="-171450" algn="l" rtl="0" eaLnBrk="1" latinLnBrk="0" hangingPunct="1">
        <a:spcBef>
          <a:spcPct val="20000"/>
        </a:spcBef>
        <a:buFont typeface="Arial"/>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7"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title"/>
          </p:nvPr>
        </p:nvSpPr>
        <p:spPr>
          <a:xfrm>
            <a:off x="3563778" y="1157525"/>
            <a:ext cx="2016443" cy="369332"/>
          </a:xfrm>
          <a:prstGeom prst="rect">
            <a:avLst/>
          </a:prstGeom>
        </p:spPr>
        <p:txBody>
          <a:bodyPr wrap="square" lIns="0" tIns="0" rIns="0" bIns="0">
            <a:spAutoFit/>
          </a:bodyPr>
          <a:lstStyle>
            <a:lvl1pPr>
              <a:defRPr sz="2400" b="1" i="0">
                <a:solidFill>
                  <a:schemeClr val="bg1"/>
                </a:solidFill>
                <a:latin typeface="宋体"/>
                <a:cs typeface="宋体"/>
              </a:defRPr>
            </a:lvl1pPr>
          </a:lstStyle>
          <a:p>
            <a:endParaRPr/>
          </a:p>
        </p:txBody>
      </p:sp>
      <p:sp>
        <p:nvSpPr>
          <p:cNvPr id="3" name="Holder 3"/>
          <p:cNvSpPr>
            <a:spLocks noGrp="1"/>
          </p:cNvSpPr>
          <p:nvPr>
            <p:ph type="body" idx="1"/>
          </p:nvPr>
        </p:nvSpPr>
        <p:spPr>
          <a:xfrm>
            <a:off x="425167" y="1334919"/>
            <a:ext cx="8293665" cy="369332"/>
          </a:xfrm>
          <a:prstGeom prst="rect">
            <a:avLst/>
          </a:prstGeom>
        </p:spPr>
        <p:txBody>
          <a:bodyPr wrap="square" lIns="0" tIns="0" rIns="0" bIns="0">
            <a:spAutoFit/>
          </a:bodyPr>
          <a:lstStyle>
            <a:lvl1pPr>
              <a:defRPr sz="2400" b="1" i="0">
                <a:solidFill>
                  <a:schemeClr val="bg1"/>
                </a:solidFill>
                <a:latin typeface="宋体"/>
                <a:cs typeface="宋体"/>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85204692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7"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title"/>
          </p:nvPr>
        </p:nvSpPr>
        <p:spPr>
          <a:xfrm>
            <a:off x="3563778" y="1157525"/>
            <a:ext cx="2016443" cy="369332"/>
          </a:xfrm>
          <a:prstGeom prst="rect">
            <a:avLst/>
          </a:prstGeom>
        </p:spPr>
        <p:txBody>
          <a:bodyPr wrap="square" lIns="0" tIns="0" rIns="0" bIns="0">
            <a:spAutoFit/>
          </a:bodyPr>
          <a:lstStyle>
            <a:lvl1pPr>
              <a:defRPr sz="2400" b="1" i="0">
                <a:solidFill>
                  <a:schemeClr val="bg1"/>
                </a:solidFill>
                <a:latin typeface="宋体"/>
                <a:cs typeface="宋体"/>
              </a:defRPr>
            </a:lvl1pPr>
          </a:lstStyle>
          <a:p>
            <a:endParaRPr/>
          </a:p>
        </p:txBody>
      </p:sp>
      <p:sp>
        <p:nvSpPr>
          <p:cNvPr id="3" name="Holder 3"/>
          <p:cNvSpPr>
            <a:spLocks noGrp="1"/>
          </p:cNvSpPr>
          <p:nvPr>
            <p:ph type="body" idx="1"/>
          </p:nvPr>
        </p:nvSpPr>
        <p:spPr>
          <a:xfrm>
            <a:off x="425167" y="1334919"/>
            <a:ext cx="8293665" cy="369332"/>
          </a:xfrm>
          <a:prstGeom prst="rect">
            <a:avLst/>
          </a:prstGeom>
        </p:spPr>
        <p:txBody>
          <a:bodyPr wrap="square" lIns="0" tIns="0" rIns="0" bIns="0">
            <a:spAutoFit/>
          </a:bodyPr>
          <a:lstStyle>
            <a:lvl1pPr>
              <a:defRPr sz="2400" b="1" i="0">
                <a:solidFill>
                  <a:schemeClr val="bg1"/>
                </a:solidFill>
                <a:latin typeface="宋体"/>
                <a:cs typeface="宋体"/>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76288316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8.xml"/><Relationship Id="rId5" Type="http://schemas.openxmlformats.org/officeDocument/2006/relationships/image" Target="../media/image29.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63.xml"/><Relationship Id="rId4" Type="http://schemas.openxmlformats.org/officeDocument/2006/relationships/image" Target="../media/image3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复习回顾</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3215" y="1059815"/>
            <a:ext cx="8081645" cy="461665"/>
          </a:xfrm>
          <a:prstGeom prst="rect">
            <a:avLst/>
          </a:prstGeom>
          <a:noFill/>
        </p:spPr>
        <p:txBody>
          <a:bodyPr wrap="square" rtlCol="0">
            <a:spAutoFit/>
          </a:bodyPr>
          <a:lstStyle/>
          <a:p>
            <a:r>
              <a:rPr lang="zh-CN" altLang="en-US" sz="2400" b="1" dirty="0">
                <a:solidFill>
                  <a:prstClr val="black"/>
                </a:solidFill>
                <a:latin typeface="微软雅黑" panose="020B0503020204020204" pitchFamily="34" charset="-122"/>
                <a:ea typeface="微软雅黑" panose="020B0503020204020204" pitchFamily="34" charset="-122"/>
                <a:sym typeface="+mn-ea"/>
              </a:rPr>
              <a:t>国际运输方式选择考虑</a:t>
            </a:r>
            <a:r>
              <a:rPr lang="zh-CN" altLang="en-US" sz="2400" b="1" dirty="0" smtClean="0">
                <a:solidFill>
                  <a:prstClr val="black"/>
                </a:solidFill>
                <a:latin typeface="微软雅黑" panose="020B0503020204020204" pitchFamily="34" charset="-122"/>
                <a:ea typeface="微软雅黑" panose="020B0503020204020204" pitchFamily="34" charset="-122"/>
                <a:sym typeface="+mn-ea"/>
              </a:rPr>
              <a:t>因素？</a:t>
            </a:r>
            <a:endParaRPr lang="zh-CN" altLang="en-US" sz="2400" b="1" dirty="0">
              <a:solidFill>
                <a:prstClr val="black"/>
              </a:solidFill>
              <a:latin typeface="微软雅黑" panose="020B0503020204020204" pitchFamily="34" charset="-122"/>
              <a:ea typeface="微软雅黑" panose="020B0503020204020204" pitchFamily="34" charset="-122"/>
              <a:sym typeface="+mn-ea"/>
            </a:endParaRPr>
          </a:p>
        </p:txBody>
      </p:sp>
      <p:pic>
        <p:nvPicPr>
          <p:cNvPr id="9" name="图片 8"/>
          <p:cNvPicPr>
            <a:picLocks noChangeAspect="1"/>
          </p:cNvPicPr>
          <p:nvPr/>
        </p:nvPicPr>
        <p:blipFill>
          <a:blip r:embed="rId2"/>
          <a:stretch>
            <a:fillRect/>
          </a:stretch>
        </p:blipFill>
        <p:spPr>
          <a:xfrm>
            <a:off x="5220335" y="2499360"/>
            <a:ext cx="3293110" cy="2316480"/>
          </a:xfrm>
          <a:prstGeom prst="rect">
            <a:avLst/>
          </a:prstGeom>
        </p:spPr>
      </p:pic>
    </p:spTree>
    <p:extLst>
      <p:ext uri="{BB962C8B-B14F-4D97-AF65-F5344CB8AC3E}">
        <p14:creationId xmlns:p14="http://schemas.microsoft.com/office/powerpoint/2010/main" val="35443202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二、不同类型的物流</a:t>
              </a:r>
              <a:r>
                <a:rPr lang="zh-CN" altLang="en-US" b="1" dirty="0" smtClean="0">
                  <a:solidFill>
                    <a:srgbClr val="0474B6"/>
                  </a:solidFill>
                  <a:latin typeface="华文楷体" panose="02010600040101010101" pitchFamily="2" charset="-122"/>
                  <a:ea typeface="华文楷体" panose="02010600040101010101" pitchFamily="2" charset="-122"/>
                </a:rPr>
                <a:t>成本</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91770" y="915670"/>
            <a:ext cx="5920740" cy="499624"/>
          </a:xfrm>
          <a:prstGeom prst="rect">
            <a:avLst/>
          </a:prstGeom>
          <a:noFill/>
        </p:spPr>
        <p:txBody>
          <a:bodyPr wrap="square" rtlCol="0" anchor="t">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（一）流通企业物流</a:t>
            </a:r>
            <a:r>
              <a:rPr lang="zh-CN" altLang="en-US" sz="2000" b="1" dirty="0" smtClean="0">
                <a:latin typeface="微软雅黑" panose="020B0503020204020204" pitchFamily="34" charset="-122"/>
                <a:ea typeface="微软雅黑" panose="020B0503020204020204" pitchFamily="34" charset="-122"/>
              </a:rPr>
              <a:t>成本</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323215" y="1468755"/>
            <a:ext cx="8350250" cy="2536400"/>
          </a:xfrm>
          <a:prstGeom prst="rect">
            <a:avLst/>
          </a:prstGeom>
          <a:noFill/>
        </p:spPr>
        <p:txBody>
          <a:bodyPr wrap="square" rtlCol="0" anchor="t">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流通</a:t>
            </a:r>
            <a:r>
              <a:rPr lang="zh-CN" altLang="en-US" b="1" dirty="0">
                <a:latin typeface="微软雅黑" panose="020B0503020204020204" pitchFamily="34" charset="-122"/>
                <a:ea typeface="微软雅黑" panose="020B0503020204020204" pitchFamily="34" charset="-122"/>
              </a:rPr>
              <a:t>企业物流成本</a:t>
            </a:r>
            <a:r>
              <a:rPr lang="zh-CN" altLang="en-US" dirty="0">
                <a:latin typeface="微软雅黑" panose="020B0503020204020204" pitchFamily="34" charset="-122"/>
                <a:ea typeface="微软雅黑" panose="020B0503020204020204" pitchFamily="34" charset="-122"/>
              </a:rPr>
              <a:t>是指在组织物品的</a:t>
            </a:r>
            <a:r>
              <a:rPr lang="zh-CN" altLang="en-US" dirty="0">
                <a:solidFill>
                  <a:srgbClr val="0070C0"/>
                </a:solidFill>
                <a:latin typeface="微软雅黑" panose="020B0503020204020204" pitchFamily="34" charset="-122"/>
                <a:ea typeface="微软雅黑" panose="020B0503020204020204" pitchFamily="34" charset="-122"/>
              </a:rPr>
              <a:t>购进、运输、保管、销售</a:t>
            </a:r>
            <a:r>
              <a:rPr lang="zh-CN" altLang="en-US" dirty="0">
                <a:latin typeface="微软雅黑" panose="020B0503020204020204" pitchFamily="34" charset="-122"/>
                <a:ea typeface="微软雅黑" panose="020B0503020204020204" pitchFamily="34" charset="-122"/>
              </a:rPr>
              <a:t>等一系列活动中所耗费的人力、物力和财力的货币表现。</a:t>
            </a: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其</a:t>
            </a:r>
            <a:r>
              <a:rPr lang="zh-CN" altLang="en-US" b="1" dirty="0">
                <a:latin typeface="微软雅黑" panose="020B0503020204020204" pitchFamily="34" charset="-122"/>
                <a:ea typeface="微软雅黑" panose="020B0503020204020204" pitchFamily="34" charset="-122"/>
              </a:rPr>
              <a:t>基本构成</a:t>
            </a:r>
            <a:r>
              <a:rPr lang="zh-CN" altLang="en-US" dirty="0">
                <a:latin typeface="微软雅黑" panose="020B0503020204020204" pitchFamily="34" charset="-122"/>
                <a:ea typeface="微软雅黑" panose="020B0503020204020204" pitchFamily="34" charset="-122"/>
              </a:rPr>
              <a:t>为：企业员工工资及福利费；支付给有关部门的服务费（运杂费、邮电费）；经营过程中的合理消耗（商品损耗、固定资产折旧费）；支付的贷款利息；经营过程中的各种管理成本（办公费、差旅费）</a:t>
            </a: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二、不同类型的物流成本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553998"/>
          </a:xfrm>
          <a:prstGeom prst="rect">
            <a:avLst/>
          </a:prstGeom>
          <a:noFill/>
        </p:spPr>
        <p:txBody>
          <a:bodyPr wrap="square" rtlCol="0" anchor="t">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（二）生产企业物流</a:t>
            </a:r>
            <a:r>
              <a:rPr lang="zh-CN" altLang="en-US" sz="2000" b="1" dirty="0" smtClean="0">
                <a:latin typeface="微软雅黑" panose="020B0503020204020204" pitchFamily="34" charset="-122"/>
                <a:ea typeface="微软雅黑" panose="020B0503020204020204" pitchFamily="34" charset="-122"/>
              </a:rPr>
              <a:t>成本 </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52095" y="1275080"/>
            <a:ext cx="8350250" cy="1754326"/>
          </a:xfrm>
          <a:prstGeom prst="rect">
            <a:avLst/>
          </a:prstGeom>
          <a:noFill/>
        </p:spPr>
        <p:txBody>
          <a:bodyPr wrap="square" rtlCol="0" anchor="t">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生产</a:t>
            </a:r>
            <a:r>
              <a:rPr lang="zh-CN" altLang="en-US" dirty="0">
                <a:latin typeface="微软雅黑" panose="020B0503020204020204" pitchFamily="34" charset="-122"/>
                <a:ea typeface="微软雅黑" panose="020B0503020204020204" pitchFamily="34" charset="-122"/>
              </a:rPr>
              <a:t>企业的物流成本一般包括以下内容：供应人员、销售人员的工资及福利费；生产要素的采购费用（运输费、通联费、采购员的差旅费）；产品的推销费（广告宣传费）；企业内部仓库保管费（维护费、搬运费）；有关设备、仓库的折旧费等；物流信息费；贷款利息；回收废弃物发生的物流费</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二、不同</a:t>
              </a:r>
              <a:r>
                <a:rPr lang="zh-CN" altLang="en-US" b="1" dirty="0" smtClean="0">
                  <a:solidFill>
                    <a:srgbClr val="0474B6"/>
                  </a:solidFill>
                  <a:latin typeface="华文楷体" panose="02010600040101010101" pitchFamily="2" charset="-122"/>
                  <a:ea typeface="华文楷体" panose="02010600040101010101" pitchFamily="2" charset="-122"/>
                </a:rPr>
                <a:t>类型企业的</a:t>
              </a:r>
              <a:r>
                <a:rPr lang="zh-CN" altLang="en-US" b="1" dirty="0">
                  <a:solidFill>
                    <a:srgbClr val="0474B6"/>
                  </a:solidFill>
                  <a:latin typeface="华文楷体" panose="02010600040101010101" pitchFamily="2" charset="-122"/>
                  <a:ea typeface="华文楷体" panose="02010600040101010101" pitchFamily="2" charset="-122"/>
                </a:rPr>
                <a:t>物流成本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4" y="807085"/>
            <a:ext cx="7331949" cy="499624"/>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三）物流企业物流成本的</a:t>
            </a:r>
            <a:r>
              <a:rPr lang="zh-CN" altLang="en-US" sz="2000" b="1" dirty="0" smtClean="0">
                <a:solidFill>
                  <a:prstClr val="black"/>
                </a:solidFill>
                <a:latin typeface="微软雅黑" panose="020B0503020204020204" pitchFamily="34" charset="-122"/>
                <a:ea typeface="微软雅黑" panose="020B0503020204020204" pitchFamily="34" charset="-122"/>
              </a:rPr>
              <a:t>构成</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97085" y="1357452"/>
            <a:ext cx="8350250" cy="2677656"/>
          </a:xfrm>
          <a:prstGeom prst="rect">
            <a:avLst/>
          </a:prstGeom>
          <a:noFill/>
        </p:spPr>
        <p:txBody>
          <a:bodyPr wrap="square" rtlCol="0" anchor="t">
            <a:spAutoFit/>
          </a:bodyPr>
          <a:lstStyle/>
          <a:p>
            <a:pPr>
              <a:lnSpc>
                <a:spcPct val="150000"/>
              </a:lnSpc>
            </a:pPr>
            <a:r>
              <a:rPr lang="zh-CN" altLang="en-US" sz="1600" dirty="0" smtClean="0">
                <a:solidFill>
                  <a:prstClr val="black"/>
                </a:solidFill>
                <a:latin typeface="微软雅黑" panose="020B0503020204020204" pitchFamily="34" charset="-122"/>
                <a:ea typeface="微软雅黑" panose="020B0503020204020204" pitchFamily="34" charset="-122"/>
              </a:rPr>
              <a:t>（</a:t>
            </a:r>
            <a:r>
              <a:rPr lang="en-US" altLang="zh-CN" sz="1600" dirty="0">
                <a:solidFill>
                  <a:prstClr val="black"/>
                </a:solidFill>
                <a:latin typeface="微软雅黑" panose="020B0503020204020204" pitchFamily="34" charset="-122"/>
                <a:ea typeface="微软雅黑" panose="020B0503020204020204" pitchFamily="34" charset="-122"/>
              </a:rPr>
              <a:t>1</a:t>
            </a:r>
            <a:r>
              <a:rPr lang="zh-CN" altLang="en-US" sz="1600" dirty="0">
                <a:solidFill>
                  <a:prstClr val="black"/>
                </a:solidFill>
                <a:latin typeface="微软雅黑" panose="020B0503020204020204" pitchFamily="34" charset="-122"/>
                <a:ea typeface="微软雅黑" panose="020B0503020204020204" pitchFamily="34" charset="-122"/>
              </a:rPr>
              <a:t>）</a:t>
            </a:r>
            <a:r>
              <a:rPr lang="zh-CN" altLang="en-US" sz="1600" b="1" dirty="0">
                <a:solidFill>
                  <a:prstClr val="black"/>
                </a:solidFill>
                <a:latin typeface="微软雅黑" panose="020B0503020204020204" pitchFamily="34" charset="-122"/>
                <a:ea typeface="微软雅黑" panose="020B0503020204020204" pitchFamily="34" charset="-122"/>
              </a:rPr>
              <a:t>营业税金及附加</a:t>
            </a:r>
            <a:r>
              <a:rPr lang="zh-CN" altLang="en-US" sz="1600" dirty="0">
                <a:solidFill>
                  <a:prstClr val="black"/>
                </a:solidFill>
                <a:latin typeface="微软雅黑" panose="020B0503020204020204" pitchFamily="34" charset="-122"/>
                <a:ea typeface="微软雅黑" panose="020B0503020204020204" pitchFamily="34" charset="-122"/>
              </a:rPr>
              <a:t>。物流企业的营业税金及附加主要包括营业税、城市建设维护税和教育费附加。</a:t>
            </a:r>
          </a:p>
          <a:p>
            <a:pPr>
              <a:lnSpc>
                <a:spcPct val="150000"/>
              </a:lnSpc>
            </a:pPr>
            <a:r>
              <a:rPr lang="zh-CN" altLang="en-US" sz="1600" dirty="0">
                <a:solidFill>
                  <a:prstClr val="black"/>
                </a:solidFill>
                <a:latin typeface="微软雅黑" panose="020B0503020204020204" pitchFamily="34" charset="-122"/>
                <a:ea typeface="微软雅黑" panose="020B0503020204020204" pitchFamily="34" charset="-122"/>
              </a:rPr>
              <a:t>（</a:t>
            </a:r>
            <a:r>
              <a:rPr lang="en-US" altLang="zh-CN" sz="1600" dirty="0">
                <a:solidFill>
                  <a:prstClr val="black"/>
                </a:solidFill>
                <a:latin typeface="微软雅黑" panose="020B0503020204020204" pitchFamily="34" charset="-122"/>
                <a:ea typeface="微软雅黑" panose="020B0503020204020204" pitchFamily="34" charset="-122"/>
              </a:rPr>
              <a:t>2</a:t>
            </a:r>
            <a:r>
              <a:rPr lang="zh-CN" altLang="en-US" sz="1600" dirty="0">
                <a:solidFill>
                  <a:prstClr val="black"/>
                </a:solidFill>
                <a:latin typeface="微软雅黑" panose="020B0503020204020204" pitchFamily="34" charset="-122"/>
                <a:ea typeface="微软雅黑" panose="020B0503020204020204" pitchFamily="34" charset="-122"/>
              </a:rPr>
              <a:t>）</a:t>
            </a:r>
            <a:r>
              <a:rPr lang="zh-CN" altLang="en-US" sz="1600" b="1" dirty="0">
                <a:solidFill>
                  <a:prstClr val="black"/>
                </a:solidFill>
                <a:latin typeface="微软雅黑" panose="020B0503020204020204" pitchFamily="34" charset="-122"/>
                <a:ea typeface="微软雅黑" panose="020B0503020204020204" pitchFamily="34" charset="-122"/>
              </a:rPr>
              <a:t>经营费用与管理费用</a:t>
            </a:r>
            <a:r>
              <a:rPr lang="zh-CN" altLang="en-US" sz="1600" dirty="0">
                <a:solidFill>
                  <a:prstClr val="black"/>
                </a:solidFill>
                <a:latin typeface="微软雅黑" panose="020B0503020204020204" pitchFamily="34" charset="-122"/>
                <a:ea typeface="微软雅黑" panose="020B0503020204020204" pitchFamily="34" charset="-122"/>
              </a:rPr>
              <a:t>。可以看成是企业的经营业务直接相关的各项费用，如运输费、装卸费、包装费、广告费、营销人员的人工费、差旅费等；</a:t>
            </a:r>
          </a:p>
          <a:p>
            <a:pPr>
              <a:lnSpc>
                <a:spcPct val="150000"/>
              </a:lnSpc>
            </a:pPr>
            <a:r>
              <a:rPr lang="zh-CN" altLang="en-US" sz="1600" dirty="0">
                <a:solidFill>
                  <a:prstClr val="black"/>
                </a:solidFill>
                <a:latin typeface="微软雅黑" panose="020B0503020204020204" pitchFamily="34" charset="-122"/>
                <a:ea typeface="微软雅黑" panose="020B0503020204020204" pitchFamily="34" charset="-122"/>
              </a:rPr>
              <a:t>（</a:t>
            </a:r>
            <a:r>
              <a:rPr lang="en-US" altLang="zh-CN" sz="1600" dirty="0">
                <a:solidFill>
                  <a:prstClr val="black"/>
                </a:solidFill>
                <a:latin typeface="微软雅黑" panose="020B0503020204020204" pitchFamily="34" charset="-122"/>
                <a:ea typeface="微软雅黑" panose="020B0503020204020204" pitchFamily="34" charset="-122"/>
              </a:rPr>
              <a:t>3</a:t>
            </a:r>
            <a:r>
              <a:rPr lang="zh-CN" altLang="en-US" sz="1600" dirty="0">
                <a:solidFill>
                  <a:prstClr val="black"/>
                </a:solidFill>
                <a:latin typeface="微软雅黑" panose="020B0503020204020204" pitchFamily="34" charset="-122"/>
                <a:ea typeface="微软雅黑" panose="020B0503020204020204" pitchFamily="34" charset="-122"/>
              </a:rPr>
              <a:t>）</a:t>
            </a:r>
            <a:r>
              <a:rPr lang="zh-CN" altLang="en-US" sz="1600" b="1" dirty="0">
                <a:solidFill>
                  <a:prstClr val="black"/>
                </a:solidFill>
                <a:latin typeface="微软雅黑" panose="020B0503020204020204" pitchFamily="34" charset="-122"/>
                <a:ea typeface="微软雅黑" panose="020B0503020204020204" pitchFamily="34" charset="-122"/>
              </a:rPr>
              <a:t>管理费用</a:t>
            </a:r>
            <a:r>
              <a:rPr lang="zh-CN" altLang="en-US" sz="1600" dirty="0">
                <a:solidFill>
                  <a:prstClr val="black"/>
                </a:solidFill>
                <a:latin typeface="微软雅黑" panose="020B0503020204020204" pitchFamily="34" charset="-122"/>
                <a:ea typeface="微软雅黑" panose="020B0503020204020204" pitchFamily="34" charset="-122"/>
              </a:rPr>
              <a:t>。是指企业为组织和管理整个企业的生产经营活动而发生的费用，包括行政管理部门管理人员的人工费、修理费、办公费、差旅费等。</a:t>
            </a:r>
          </a:p>
          <a:p>
            <a:pPr>
              <a:lnSpc>
                <a:spcPct val="150000"/>
              </a:lnSpc>
            </a:pPr>
            <a:endParaRPr lang="zh-CN" altLang="en-US" sz="1600"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03053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553998"/>
          </a:xfrm>
          <a:prstGeom prst="rect">
            <a:avLst/>
          </a:prstGeom>
          <a:noFill/>
        </p:spPr>
        <p:txBody>
          <a:bodyPr wrap="square" rtlCol="0" anchor="t">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（一）企业物流成本管理的</a:t>
            </a:r>
            <a:r>
              <a:rPr lang="zh-CN" altLang="en-US" sz="2000" b="1" dirty="0" smtClean="0">
                <a:latin typeface="微软雅黑" panose="020B0503020204020204" pitchFamily="34" charset="-122"/>
                <a:ea typeface="微软雅黑" panose="020B0503020204020204" pitchFamily="34" charset="-122"/>
              </a:rPr>
              <a:t>概念</a:t>
            </a:r>
            <a:endParaRPr lang="zh-CN" altLang="en-US" sz="2000" b="1" dirty="0">
              <a:latin typeface="微软雅黑" panose="020B0503020204020204" pitchFamily="34" charset="-122"/>
              <a:ea typeface="微软雅黑" panose="020B0503020204020204" pitchFamily="34" charset="-122"/>
            </a:endParaRPr>
          </a:p>
        </p:txBody>
      </p:sp>
      <p:sp>
        <p:nvSpPr>
          <p:cNvPr id="4" name="文本框 3"/>
          <p:cNvSpPr txBox="1"/>
          <p:nvPr/>
        </p:nvSpPr>
        <p:spPr>
          <a:xfrm>
            <a:off x="252095" y="1419225"/>
            <a:ext cx="8350250" cy="1705403"/>
          </a:xfrm>
          <a:prstGeom prst="rect">
            <a:avLst/>
          </a:prstGeom>
          <a:noFill/>
        </p:spPr>
        <p:txBody>
          <a:bodyPr wrap="square" rtlCol="0" anchor="t">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        企业</a:t>
            </a:r>
            <a:r>
              <a:rPr lang="zh-CN" altLang="en-US" dirty="0">
                <a:latin typeface="微软雅黑" panose="020B0503020204020204" pitchFamily="34" charset="-122"/>
                <a:ea typeface="微软雅黑" panose="020B0503020204020204" pitchFamily="34" charset="-122"/>
              </a:rPr>
              <a:t>物流成本管理就是要通过成本去管理物流，即以成本为手段的物流管理方法</a:t>
            </a:r>
            <a:r>
              <a:rPr lang="zh-CN" altLang="en-US" dirty="0" smtClean="0">
                <a:latin typeface="微软雅黑" panose="020B0503020204020204" pitchFamily="34" charset="-122"/>
                <a:ea typeface="微软雅黑" panose="020B0503020204020204" pitchFamily="34" charset="-122"/>
              </a:rPr>
              <a:t>。从</a:t>
            </a:r>
            <a:r>
              <a:rPr lang="zh-CN" altLang="en-US" dirty="0">
                <a:latin typeface="微软雅黑" panose="020B0503020204020204" pitchFamily="34" charset="-122"/>
                <a:ea typeface="微软雅黑" panose="020B0503020204020204" pitchFamily="34" charset="-122"/>
              </a:rPr>
              <a:t>企业物流成本管理的内容来看，企业物流成本管理</a:t>
            </a:r>
            <a:r>
              <a:rPr lang="zh-CN" altLang="en-US" dirty="0" smtClean="0">
                <a:latin typeface="微软雅黑" panose="020B0503020204020204" pitchFamily="34" charset="-122"/>
                <a:ea typeface="微软雅黑" panose="020B0503020204020204" pitchFamily="34" charset="-122"/>
              </a:rPr>
              <a:t>是按照</a:t>
            </a:r>
            <a:r>
              <a:rPr lang="zh-CN" altLang="en-US" dirty="0">
                <a:latin typeface="微软雅黑" panose="020B0503020204020204" pitchFamily="34" charset="-122"/>
                <a:ea typeface="微软雅黑" panose="020B0503020204020204" pitchFamily="34" charset="-122"/>
              </a:rPr>
              <a:t>物流成本最优化的要求有组织地进行预测、决策、计划、控制、分析和考核等一系列的科学管理活动。</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333" y="2715095"/>
            <a:ext cx="4031330" cy="196728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55720" y="863401"/>
            <a:ext cx="5920740" cy="499624"/>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（二）</a:t>
            </a:r>
            <a:r>
              <a:rPr lang="zh-CN" altLang="en-US" b="1" dirty="0">
                <a:solidFill>
                  <a:prstClr val="black"/>
                </a:solidFill>
                <a:latin typeface="微软雅黑" panose="020B0503020204020204" pitchFamily="34" charset="-122"/>
                <a:ea typeface="微软雅黑" panose="020B0503020204020204" pitchFamily="34" charset="-122"/>
              </a:rPr>
              <a:t>物流成本在物流中的重要作用</a:t>
            </a:r>
          </a:p>
        </p:txBody>
      </p:sp>
      <p:sp>
        <p:nvSpPr>
          <p:cNvPr id="4" name="文本框 3"/>
          <p:cNvSpPr txBox="1"/>
          <p:nvPr/>
        </p:nvSpPr>
        <p:spPr>
          <a:xfrm>
            <a:off x="252095" y="1419225"/>
            <a:ext cx="8350250" cy="1753235"/>
          </a:xfrm>
          <a:prstGeom prst="rect">
            <a:avLst/>
          </a:prstGeom>
          <a:noFill/>
        </p:spPr>
        <p:txBody>
          <a:bodyPr wrap="square" rtlCol="0" anchor="t">
            <a:spAutoFit/>
          </a:bodyPr>
          <a:lstStyle/>
          <a:p>
            <a:pPr>
              <a:lnSpc>
                <a:spcPct val="150000"/>
              </a:lnSpc>
            </a:pPr>
            <a:r>
              <a:rPr lang="en-US" altLang="zh-CN" dirty="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物流成本的</a:t>
            </a:r>
            <a:r>
              <a:rPr lang="zh-CN" altLang="en-US" b="1" dirty="0">
                <a:solidFill>
                  <a:prstClr val="black"/>
                </a:solidFill>
                <a:latin typeface="微软雅黑" panose="020B0503020204020204" pitchFamily="34" charset="-122"/>
                <a:ea typeface="微软雅黑" panose="020B0503020204020204" pitchFamily="34" charset="-122"/>
              </a:rPr>
              <a:t>意义</a:t>
            </a:r>
            <a:r>
              <a:rPr lang="zh-CN" altLang="en-US" dirty="0">
                <a:solidFill>
                  <a:prstClr val="black"/>
                </a:solidFill>
                <a:latin typeface="微软雅黑" panose="020B0503020204020204" pitchFamily="34" charset="-122"/>
                <a:ea typeface="微软雅黑" panose="020B0503020204020204" pitchFamily="34" charset="-122"/>
              </a:rPr>
              <a:t>在于，通过对物流成本的有效把握，利用物流要素之间的效益背反关系，科学、合理地组织物流活动，加强对物流活动过程中费用支出的有效控制，降低物流活动中的物化劳动和活劳动的消耗，从而达到降低物流总成本，提高企业和社会经济效益的目的。</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333" y="2715095"/>
            <a:ext cx="4031330" cy="1967289"/>
          </a:xfrm>
          <a:prstGeom prst="rect">
            <a:avLst/>
          </a:prstGeom>
        </p:spPr>
      </p:pic>
    </p:spTree>
    <p:extLst>
      <p:ext uri="{BB962C8B-B14F-4D97-AF65-F5344CB8AC3E}">
        <p14:creationId xmlns:p14="http://schemas.microsoft.com/office/powerpoint/2010/main" val="1479625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499624"/>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（三）企业各系统物流成本的核算内容</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2169825"/>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       1. </a:t>
            </a:r>
            <a:r>
              <a:rPr lang="zh-CN" altLang="en-US" b="1" dirty="0">
                <a:solidFill>
                  <a:prstClr val="black"/>
                </a:solidFill>
                <a:latin typeface="微软雅黑" panose="020B0503020204020204" pitchFamily="34" charset="-122"/>
                <a:ea typeface="微软雅黑" panose="020B0503020204020204" pitchFamily="34" charset="-122"/>
              </a:rPr>
              <a:t>仓储成本的概念及核算内容</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仓储</a:t>
            </a:r>
            <a:r>
              <a:rPr lang="zh-CN" altLang="en-US" dirty="0">
                <a:solidFill>
                  <a:prstClr val="black"/>
                </a:solidFill>
                <a:latin typeface="微软雅黑" panose="020B0503020204020204" pitchFamily="34" charset="-122"/>
                <a:ea typeface="微软雅黑" panose="020B0503020204020204" pitchFamily="34" charset="-122"/>
              </a:rPr>
              <a:t>成本是指物流仓储活动中所有的物化劳动和活劳动的货币</a:t>
            </a:r>
            <a:r>
              <a:rPr lang="zh-CN" altLang="en-US" dirty="0" smtClean="0">
                <a:solidFill>
                  <a:prstClr val="black"/>
                </a:solidFill>
                <a:latin typeface="微软雅黑" panose="020B0503020204020204" pitchFamily="34" charset="-122"/>
                <a:ea typeface="微软雅黑" panose="020B0503020204020204" pitchFamily="34" charset="-122"/>
              </a:rPr>
              <a:t>表现。</a:t>
            </a:r>
            <a:endParaRPr lang="zh-CN" altLang="en-US"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）材料费（</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）人工费（</a:t>
            </a:r>
            <a:r>
              <a:rPr lang="en-US" altLang="zh-CN" dirty="0">
                <a:solidFill>
                  <a:prstClr val="black"/>
                </a:solidFill>
                <a:latin typeface="微软雅黑" panose="020B0503020204020204" pitchFamily="34" charset="-122"/>
                <a:ea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rPr>
              <a:t>）物业管理费</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rPr>
              <a:t>）管理费（</a:t>
            </a:r>
            <a:r>
              <a:rPr lang="en-US" altLang="zh-CN" dirty="0">
                <a:solidFill>
                  <a:prstClr val="black"/>
                </a:solidFill>
                <a:latin typeface="微软雅黑" panose="020B0503020204020204" pitchFamily="34" charset="-122"/>
                <a:ea typeface="微软雅黑" panose="020B0503020204020204" pitchFamily="34" charset="-122"/>
              </a:rPr>
              <a:t>5</a:t>
            </a:r>
            <a:r>
              <a:rPr lang="zh-CN" altLang="en-US" dirty="0">
                <a:solidFill>
                  <a:prstClr val="black"/>
                </a:solidFill>
                <a:latin typeface="微软雅黑" panose="020B0503020204020204" pitchFamily="34" charset="-122"/>
                <a:ea typeface="微软雅黑" panose="020B0503020204020204" pitchFamily="34" charset="-122"/>
              </a:rPr>
              <a:t>）营业外费用</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6</a:t>
            </a:r>
            <a:r>
              <a:rPr lang="zh-CN" altLang="en-US" dirty="0">
                <a:solidFill>
                  <a:prstClr val="black"/>
                </a:solidFill>
                <a:latin typeface="微软雅黑" panose="020B0503020204020204" pitchFamily="34" charset="-122"/>
                <a:ea typeface="微软雅黑" panose="020B0503020204020204" pitchFamily="34" charset="-122"/>
              </a:rPr>
              <a:t>）对外支付的保管费用</a:t>
            </a:r>
          </a:p>
        </p:txBody>
      </p:sp>
    </p:spTree>
    <p:extLst>
      <p:ext uri="{BB962C8B-B14F-4D97-AF65-F5344CB8AC3E}">
        <p14:creationId xmlns:p14="http://schemas.microsoft.com/office/powerpoint/2010/main" val="9937327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三</a:t>
            </a: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企业各系统物流成本的核算内容</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2169825"/>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2. </a:t>
            </a:r>
            <a:r>
              <a:rPr lang="zh-CN" altLang="en-US" b="1" dirty="0">
                <a:solidFill>
                  <a:prstClr val="black"/>
                </a:solidFill>
                <a:latin typeface="微软雅黑" panose="020B0503020204020204" pitchFamily="34" charset="-122"/>
                <a:ea typeface="微软雅黑" panose="020B0503020204020204" pitchFamily="34" charset="-122"/>
              </a:rPr>
              <a:t>运输成本的概念及核算</a:t>
            </a:r>
            <a:r>
              <a:rPr lang="zh-CN" altLang="en-US" b="1" dirty="0" smtClean="0">
                <a:solidFill>
                  <a:prstClr val="black"/>
                </a:solidFill>
                <a:latin typeface="微软雅黑" panose="020B0503020204020204" pitchFamily="34" charset="-122"/>
                <a:ea typeface="微软雅黑" panose="020B0503020204020204" pitchFamily="34" charset="-122"/>
              </a:rPr>
              <a:t>内容</a:t>
            </a:r>
            <a:endParaRPr lang="zh-CN" altLang="en-US" b="1"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）变动成本</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）固定成本</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rPr>
              <a:t>）联合成本</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rPr>
              <a:t>）公共成本</a:t>
            </a:r>
          </a:p>
        </p:txBody>
      </p:sp>
    </p:spTree>
    <p:extLst>
      <p:ext uri="{BB962C8B-B14F-4D97-AF65-F5344CB8AC3E}">
        <p14:creationId xmlns:p14="http://schemas.microsoft.com/office/powerpoint/2010/main" val="697670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三</a:t>
            </a: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企业各系统物流成本的核算内容</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2169825"/>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3. </a:t>
            </a:r>
            <a:r>
              <a:rPr lang="zh-CN" altLang="en-US" b="1" dirty="0">
                <a:solidFill>
                  <a:prstClr val="black"/>
                </a:solidFill>
                <a:latin typeface="微软雅黑" panose="020B0503020204020204" pitchFamily="34" charset="-122"/>
                <a:ea typeface="微软雅黑" panose="020B0503020204020204" pitchFamily="34" charset="-122"/>
              </a:rPr>
              <a:t>装卸搬运成本的概念及核算</a:t>
            </a:r>
            <a:r>
              <a:rPr lang="zh-CN" altLang="en-US" b="1" dirty="0" smtClean="0">
                <a:solidFill>
                  <a:prstClr val="black"/>
                </a:solidFill>
                <a:latin typeface="微软雅黑" panose="020B0503020204020204" pitchFamily="34" charset="-122"/>
                <a:ea typeface="微软雅黑" panose="020B0503020204020204" pitchFamily="34" charset="-122"/>
              </a:rPr>
              <a:t>内容</a:t>
            </a:r>
            <a:endParaRPr lang="zh-CN" altLang="en-US" b="1"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⑴</a:t>
            </a:r>
            <a:r>
              <a:rPr lang="zh-CN" altLang="en-US" dirty="0">
                <a:solidFill>
                  <a:prstClr val="black"/>
                </a:solidFill>
                <a:latin typeface="微软雅黑" panose="020B0503020204020204" pitchFamily="34" charset="-122"/>
                <a:ea typeface="微软雅黑" panose="020B0503020204020204" pitchFamily="34" charset="-122"/>
              </a:rPr>
              <a:t>工资及福利费。⑵燃料和动力费用。⑶轮胎费。</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⑷修理费。⑸折旧费。⑹工具及劳动保护费。</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⑺租金费。⑻外付装卸搬运费。</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⑼运输管理费。⑽事故损失。⑾其他费用。</a:t>
            </a:r>
          </a:p>
        </p:txBody>
      </p:sp>
    </p:spTree>
    <p:extLst>
      <p:ext uri="{BB962C8B-B14F-4D97-AF65-F5344CB8AC3E}">
        <p14:creationId xmlns:p14="http://schemas.microsoft.com/office/powerpoint/2010/main" val="37470248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三</a:t>
            </a: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企业各系统物流成本的核算内容</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1754326"/>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4. </a:t>
            </a:r>
            <a:r>
              <a:rPr lang="zh-CN" altLang="en-US" b="1" dirty="0">
                <a:solidFill>
                  <a:prstClr val="black"/>
                </a:solidFill>
                <a:latin typeface="微软雅黑" panose="020B0503020204020204" pitchFamily="34" charset="-122"/>
                <a:ea typeface="微软雅黑" panose="020B0503020204020204" pitchFamily="34" charset="-122"/>
              </a:rPr>
              <a:t>客户服务成本的概念及核算</a:t>
            </a:r>
            <a:r>
              <a:rPr lang="zh-CN" altLang="en-US" b="1" dirty="0" smtClean="0">
                <a:solidFill>
                  <a:prstClr val="black"/>
                </a:solidFill>
                <a:latin typeface="微软雅黑" panose="020B0503020204020204" pitchFamily="34" charset="-122"/>
                <a:ea typeface="微软雅黑" panose="020B0503020204020204" pitchFamily="34" charset="-122"/>
              </a:rPr>
              <a:t>内容</a:t>
            </a:r>
            <a:endParaRPr lang="zh-CN" altLang="en-US" b="1"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客户</a:t>
            </a:r>
            <a:r>
              <a:rPr lang="zh-CN" altLang="en-US" dirty="0">
                <a:solidFill>
                  <a:prstClr val="black"/>
                </a:solidFill>
                <a:latin typeface="微软雅黑" panose="020B0503020204020204" pitchFamily="34" charset="-122"/>
                <a:ea typeface="微软雅黑" panose="020B0503020204020204" pitchFamily="34" charset="-122"/>
              </a:rPr>
              <a:t>服务成本是十分难以估计和衡量的。通常采取以下办法解决这一难题：根据一定的方式制定出最合适的物流服务水平，然后在达到该物流服务水平的前提下，寻求其他物流成本即狭义物流成本之和的最小化。</a:t>
            </a:r>
          </a:p>
        </p:txBody>
      </p:sp>
    </p:spTree>
    <p:extLst>
      <p:ext uri="{BB962C8B-B14F-4D97-AF65-F5344CB8AC3E}">
        <p14:creationId xmlns:p14="http://schemas.microsoft.com/office/powerpoint/2010/main" val="10718832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（四）</a:t>
            </a:r>
            <a:r>
              <a:rPr lang="zh-CN" altLang="en-US" sz="2000" b="1" dirty="0">
                <a:solidFill>
                  <a:prstClr val="black"/>
                </a:solidFill>
                <a:latin typeface="微软雅黑" panose="020B0503020204020204" pitchFamily="34" charset="-122"/>
                <a:ea typeface="微软雅黑" panose="020B0503020204020204" pitchFamily="34" charset="-122"/>
              </a:rPr>
              <a:t>企业物流成本控制</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1754326"/>
          </a:xfrm>
          <a:prstGeom prst="rect">
            <a:avLst/>
          </a:prstGeom>
          <a:noFill/>
        </p:spPr>
        <p:txBody>
          <a:bodyPr wrap="square" rtlCol="0" anchor="t">
            <a:spAutoFit/>
          </a:bodyPr>
          <a:lstStyle/>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物流</a:t>
            </a:r>
            <a:r>
              <a:rPr lang="zh-CN" altLang="en-US" dirty="0">
                <a:solidFill>
                  <a:prstClr val="black"/>
                </a:solidFill>
                <a:latin typeface="微软雅黑" panose="020B0503020204020204" pitchFamily="34" charset="-122"/>
                <a:ea typeface="微软雅黑" panose="020B0503020204020204" pitchFamily="34" charset="-122"/>
              </a:rPr>
              <a:t>成本控制就是在成本的形成过程中，对物流作业过程进行规划、指导、限制和监督，使之符合有关成本的各项法规、政策、目标、计划和定额，及时发现偏差，采取措施纠正偏差，使物流成本各项费用消耗控制在预定范围内的管理过程。 </a:t>
            </a:r>
          </a:p>
        </p:txBody>
      </p:sp>
    </p:spTree>
    <p:extLst>
      <p:ext uri="{BB962C8B-B14F-4D97-AF65-F5344CB8AC3E}">
        <p14:creationId xmlns:p14="http://schemas.microsoft.com/office/powerpoint/2010/main" val="17702794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954107"/>
            <a:chOff x="152400" y="413694"/>
            <a:chExt cx="10342033" cy="906752"/>
          </a:xfrm>
        </p:grpSpPr>
        <p:sp>
          <p:nvSpPr>
            <p:cNvPr id="5126" name="文本框 57"/>
            <p:cNvSpPr txBox="1">
              <a:spLocks noChangeArrowheads="1"/>
            </p:cNvSpPr>
            <p:nvPr/>
          </p:nvSpPr>
          <p:spPr bwMode="auto">
            <a:xfrm>
              <a:off x="255693" y="413694"/>
              <a:ext cx="10238740" cy="90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070C0"/>
                  </a:solidFill>
                  <a:latin typeface="华文楷体" panose="02010600040101010101" pitchFamily="2" charset="-122"/>
                  <a:ea typeface="华文楷体" panose="02010600040101010101" pitchFamily="2" charset="-122"/>
                </a:rPr>
                <a:t>国际运输</a:t>
              </a:r>
              <a:r>
                <a:rPr lang="zh-CN" altLang="en-US" b="1" dirty="0">
                  <a:solidFill>
                    <a:srgbClr val="0070C0"/>
                  </a:solidFill>
                  <a:latin typeface="华文楷体" panose="02010600040101010101" pitchFamily="2" charset="-122"/>
                  <a:ea typeface="华文楷体" panose="02010600040101010101" pitchFamily="2" charset="-122"/>
                </a:rPr>
                <a:t>方式</a:t>
              </a:r>
              <a:r>
                <a:rPr lang="zh-CN" altLang="en-US" b="1" dirty="0" smtClean="0">
                  <a:solidFill>
                    <a:srgbClr val="0070C0"/>
                  </a:solidFill>
                  <a:latin typeface="华文楷体" panose="02010600040101010101" pitchFamily="2" charset="-122"/>
                  <a:ea typeface="华文楷体" panose="02010600040101010101" pitchFamily="2" charset="-122"/>
                </a:rPr>
                <a:t>选择考虑因素</a:t>
              </a:r>
              <a:endParaRPr lang="zh-CN" altLang="en-US" b="1" dirty="0">
                <a:solidFill>
                  <a:srgbClr val="0070C0"/>
                </a:solidFill>
                <a:latin typeface="华文楷体" panose="02010600040101010101" pitchFamily="2" charset="-122"/>
                <a:ea typeface="华文楷体" panose="02010600040101010101" pitchFamily="2" charset="-122"/>
              </a:endParaRPr>
            </a:p>
            <a:p>
              <a:pPr>
                <a:lnSpc>
                  <a:spcPct val="100000"/>
                </a:lnSpc>
                <a:spcBef>
                  <a:spcPct val="0"/>
                </a:spcBef>
                <a:buFontTx/>
                <a:buNone/>
              </a:pPr>
              <a:endParaRPr lang="zh-CN" altLang="en-US" b="1" dirty="0">
                <a:solidFill>
                  <a:srgbClr val="0070C0"/>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2095" y="1275080"/>
            <a:ext cx="8255635" cy="2169825"/>
          </a:xfrm>
          <a:prstGeom prst="rect">
            <a:avLst/>
          </a:prstGeom>
          <a:noFill/>
        </p:spPr>
        <p:txBody>
          <a:bodyPr wrap="square" rtlCol="0" anchor="t">
            <a:spAutoFit/>
          </a:bodyPr>
          <a:lstStyle/>
          <a:p>
            <a:pPr indent="447675" algn="just">
              <a:lnSpc>
                <a:spcPct val="150000"/>
              </a:lnSpc>
              <a:buClr>
                <a:srgbClr val="0070C0"/>
              </a:buClr>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运输成本</a:t>
            </a:r>
          </a:p>
          <a:p>
            <a:pPr indent="447675" algn="just">
              <a:lnSpc>
                <a:spcPct val="150000"/>
              </a:lnSpc>
              <a:buClr>
                <a:srgbClr val="0070C0"/>
              </a:buClr>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运行速度</a:t>
            </a:r>
          </a:p>
          <a:p>
            <a:pPr indent="447675" algn="just">
              <a:lnSpc>
                <a:spcPct val="150000"/>
              </a:lnSpc>
              <a:buClr>
                <a:srgbClr val="0070C0"/>
              </a:buClr>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货物</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的特点及</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性质</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货物数量</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en-US" altLang="zh-CN"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物流</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基础设施</a:t>
            </a:r>
            <a:r>
              <a:rPr lang="zh-CN" altLang="en-US"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条件</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8365747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（四）</a:t>
            </a:r>
            <a:r>
              <a:rPr lang="zh-CN" altLang="en-US" sz="2000" b="1" dirty="0">
                <a:solidFill>
                  <a:prstClr val="black"/>
                </a:solidFill>
                <a:latin typeface="微软雅黑" panose="020B0503020204020204" pitchFamily="34" charset="-122"/>
                <a:ea typeface="微软雅黑" panose="020B0503020204020204" pitchFamily="34" charset="-122"/>
              </a:rPr>
              <a:t>企业物流成本控制</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2536400"/>
          </a:xfrm>
          <a:prstGeom prst="rect">
            <a:avLst/>
          </a:prstGeom>
          <a:noFill/>
        </p:spPr>
        <p:txBody>
          <a:bodyPr wrap="square" rtlCol="0" anchor="t">
            <a:spAutoFit/>
          </a:bodyPr>
          <a:lstStyle/>
          <a:p>
            <a:pPr>
              <a:lnSpc>
                <a:spcPct val="150000"/>
              </a:lnSpc>
            </a:pPr>
            <a:r>
              <a:rPr lang="en-US" altLang="zh-CN" b="1" dirty="0" smtClean="0">
                <a:solidFill>
                  <a:prstClr val="black"/>
                </a:solidFill>
                <a:latin typeface="微软雅黑" panose="020B0503020204020204" pitchFamily="34" charset="-122"/>
                <a:ea typeface="微软雅黑" panose="020B0503020204020204" pitchFamily="34" charset="-122"/>
              </a:rPr>
              <a:t>1.</a:t>
            </a:r>
            <a:r>
              <a:rPr lang="zh-CN" altLang="en-US" b="1" dirty="0" smtClean="0">
                <a:solidFill>
                  <a:prstClr val="black"/>
                </a:solidFill>
                <a:latin typeface="微软雅黑" panose="020B0503020204020204" pitchFamily="34" charset="-122"/>
                <a:ea typeface="微软雅黑" panose="020B0503020204020204" pitchFamily="34" charset="-122"/>
              </a:rPr>
              <a:t>目标</a:t>
            </a:r>
            <a:r>
              <a:rPr lang="zh-CN" altLang="en-US" b="1" dirty="0">
                <a:solidFill>
                  <a:prstClr val="black"/>
                </a:solidFill>
                <a:latin typeface="微软雅黑" panose="020B0503020204020204" pitchFamily="34" charset="-122"/>
                <a:ea typeface="微软雅黑" panose="020B0503020204020204" pitchFamily="34" charset="-122"/>
              </a:rPr>
              <a:t>成本控制</a:t>
            </a:r>
            <a:r>
              <a:rPr lang="zh-CN" altLang="en-US" b="1" dirty="0" smtClean="0">
                <a:solidFill>
                  <a:prstClr val="black"/>
                </a:solidFill>
                <a:latin typeface="微软雅黑" panose="020B0503020204020204" pitchFamily="34" charset="-122"/>
                <a:ea typeface="微软雅黑" panose="020B0503020204020204" pitchFamily="34" charset="-122"/>
              </a:rPr>
              <a:t>法</a:t>
            </a:r>
            <a:endParaRPr lang="en-US" altLang="zh-CN" b="1"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a:t>
            </a:r>
            <a:r>
              <a:rPr lang="zh-CN" altLang="en-US" dirty="0">
                <a:solidFill>
                  <a:prstClr val="black"/>
                </a:solidFill>
                <a:latin typeface="微软雅黑" panose="020B0503020204020204" pitchFamily="34" charset="-122"/>
                <a:ea typeface="微软雅黑" panose="020B0503020204020204" pitchFamily="34" charset="-122"/>
              </a:rPr>
              <a:t>物流目标成本管理是指企业在市场调查、需求分析的基础上，对物流系统的运输、保管、包装、装卸及流通加工等环节发生的足以影响成本的诸因素进行科学严格计算，制定出目标成本，对实际发生的耗费进行限制和管理，并将实际耗费与目标成本进行比较，找出差异，采取纠正措施，保证完成预定目标成本的一种成本管理系统。 </a:t>
            </a:r>
          </a:p>
        </p:txBody>
      </p:sp>
      <p:sp>
        <p:nvSpPr>
          <p:cNvPr id="2" name="矩形 1"/>
          <p:cNvSpPr/>
          <p:nvPr/>
        </p:nvSpPr>
        <p:spPr>
          <a:xfrm>
            <a:off x="771200" y="3854219"/>
            <a:ext cx="7100887" cy="923330"/>
          </a:xfrm>
          <a:prstGeom prst="rect">
            <a:avLst/>
          </a:prstGeom>
        </p:spPr>
        <p:txBody>
          <a:bodyPr wrap="square">
            <a:spAutoFit/>
          </a:bodyPr>
          <a:lstStyle/>
          <a:p>
            <a:r>
              <a:rPr lang="zh-CN" altLang="en-US" dirty="0"/>
              <a:t>在物流成本管理的学习中，强调企业在追求利润最大化的同时，也应关注成本控制和社会责任。通过实例分析</a:t>
            </a:r>
            <a:r>
              <a:rPr lang="zh-CN" altLang="en-US" dirty="0" smtClean="0"/>
              <a:t>，理解</a:t>
            </a:r>
            <a:r>
              <a:rPr lang="zh-CN" altLang="en-US" dirty="0"/>
              <a:t>成本管理对企业和社会的重要性</a:t>
            </a:r>
            <a:r>
              <a:rPr lang="zh-CN" altLang="en-US"/>
              <a:t>，</a:t>
            </a:r>
            <a:r>
              <a:rPr lang="zh-CN" altLang="en-US" smtClean="0"/>
              <a:t>培养成本</a:t>
            </a:r>
            <a:r>
              <a:rPr lang="zh-CN" altLang="en-US" dirty="0"/>
              <a:t>意识和责任感。</a:t>
            </a:r>
          </a:p>
        </p:txBody>
      </p:sp>
    </p:spTree>
    <p:extLst>
      <p:ext uri="{BB962C8B-B14F-4D97-AF65-F5344CB8AC3E}">
        <p14:creationId xmlns:p14="http://schemas.microsoft.com/office/powerpoint/2010/main" val="6944062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（四）</a:t>
            </a:r>
            <a:r>
              <a:rPr lang="zh-CN" altLang="en-US" sz="2000" b="1" dirty="0">
                <a:solidFill>
                  <a:prstClr val="black"/>
                </a:solidFill>
                <a:latin typeface="微软雅黑" panose="020B0503020204020204" pitchFamily="34" charset="-122"/>
                <a:ea typeface="微软雅黑" panose="020B0503020204020204" pitchFamily="34" charset="-122"/>
              </a:rPr>
              <a:t>企业物流成本控制</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3000821"/>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2. </a:t>
            </a:r>
            <a:r>
              <a:rPr lang="zh-CN" altLang="en-US" b="1" dirty="0">
                <a:solidFill>
                  <a:prstClr val="black"/>
                </a:solidFill>
                <a:latin typeface="微软雅黑" panose="020B0503020204020204" pitchFamily="34" charset="-122"/>
                <a:ea typeface="微软雅黑" panose="020B0503020204020204" pitchFamily="34" charset="-122"/>
              </a:rPr>
              <a:t>标准成本控制法</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标准</a:t>
            </a:r>
            <a:r>
              <a:rPr lang="zh-CN" altLang="en-US" dirty="0">
                <a:solidFill>
                  <a:prstClr val="black"/>
                </a:solidFill>
                <a:latin typeface="微软雅黑" panose="020B0503020204020204" pitchFamily="34" charset="-122"/>
                <a:ea typeface="微软雅黑" panose="020B0503020204020204" pitchFamily="34" charset="-122"/>
              </a:rPr>
              <a:t>成本，是指运用技术测定等方法制定的，在有效的经营条件下应该实现的成本，是根据产品的耗费标准和耗费的标准价格预先计算的产品成本</a:t>
            </a:r>
            <a:r>
              <a:rPr lang="zh-CN" altLang="en-US" dirty="0" smtClean="0">
                <a:solidFill>
                  <a:prstClr val="black"/>
                </a:solidFill>
                <a:latin typeface="微软雅黑" panose="020B0503020204020204" pitchFamily="34" charset="-122"/>
                <a:ea typeface="微软雅黑" panose="020B0503020204020204" pitchFamily="34" charset="-122"/>
              </a:rPr>
              <a:t>。</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第一</a:t>
            </a:r>
            <a:r>
              <a:rPr lang="zh-CN" altLang="en-US" dirty="0">
                <a:solidFill>
                  <a:prstClr val="black"/>
                </a:solidFill>
                <a:latin typeface="微软雅黑" panose="020B0503020204020204" pitchFamily="34" charset="-122"/>
                <a:ea typeface="微软雅黑" panose="020B0503020204020204" pitchFamily="34" charset="-122"/>
              </a:rPr>
              <a:t>种是指单位产品的标准成本，它是根据单位产品的消耗量和标准单价计算出的。</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第二种是指实际产出量的标准成本，它是根据实际产出量和单位产品成本标准计算得出的。</a:t>
            </a:r>
          </a:p>
        </p:txBody>
      </p:sp>
    </p:spTree>
    <p:extLst>
      <p:ext uri="{BB962C8B-B14F-4D97-AF65-F5344CB8AC3E}">
        <p14:creationId xmlns:p14="http://schemas.microsoft.com/office/powerpoint/2010/main" val="4958673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五）企业物流成本控制的过程</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3000821"/>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1</a:t>
            </a:r>
            <a:r>
              <a:rPr lang="zh-CN" altLang="en-US" b="1" dirty="0">
                <a:solidFill>
                  <a:prstClr val="black"/>
                </a:solidFill>
                <a:latin typeface="微软雅黑" panose="020B0503020204020204" pitchFamily="34" charset="-122"/>
                <a:ea typeface="微软雅黑" panose="020B0503020204020204" pitchFamily="34" charset="-122"/>
              </a:rPr>
              <a:t>、事前控制</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事前</a:t>
            </a:r>
            <a:r>
              <a:rPr lang="zh-CN" altLang="en-US" dirty="0">
                <a:solidFill>
                  <a:prstClr val="black"/>
                </a:solidFill>
                <a:latin typeface="微软雅黑" panose="020B0503020204020204" pitchFamily="34" charset="-122"/>
                <a:ea typeface="微软雅黑" panose="020B0503020204020204" pitchFamily="34" charset="-122"/>
              </a:rPr>
              <a:t>控制是指经过成本预测和决策，确定目标成本，将目标成本分解，结合经济责任制，层层落实。</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物流</a:t>
            </a:r>
            <a:r>
              <a:rPr lang="zh-CN" altLang="en-US" dirty="0">
                <a:solidFill>
                  <a:prstClr val="black"/>
                </a:solidFill>
                <a:latin typeface="微软雅黑" panose="020B0503020204020204" pitchFamily="34" charset="-122"/>
                <a:ea typeface="微软雅黑" panose="020B0503020204020204" pitchFamily="34" charset="-122"/>
              </a:rPr>
              <a:t>成本事前控制主要涉及物流系统的设计，如物流配送中心的建设，物流设施、设备的配备，物流作业过程的改进控制等。物流成本事前控制是极为重要的环节，它直接影响以后各物流作业流程成本的高低。因此，做好物流成本的事前预测和计划工作也显得尤为重要</a:t>
            </a:r>
            <a:r>
              <a:rPr lang="zh-CN" altLang="en-US" dirty="0" smtClean="0">
                <a:solidFill>
                  <a:prstClr val="black"/>
                </a:solidFill>
                <a:latin typeface="微软雅黑" panose="020B0503020204020204" pitchFamily="34" charset="-122"/>
                <a:ea typeface="微软雅黑" panose="020B0503020204020204" pitchFamily="34" charset="-122"/>
              </a:rPr>
              <a:t>。</a:t>
            </a:r>
            <a:endParaRPr lang="zh-CN" altLang="en-US"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732372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五）企业物流成本控制的过程</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3000821"/>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2</a:t>
            </a:r>
            <a:r>
              <a:rPr lang="zh-CN" altLang="en-US" b="1" dirty="0">
                <a:solidFill>
                  <a:prstClr val="black"/>
                </a:solidFill>
                <a:latin typeface="微软雅黑" panose="020B0503020204020204" pitchFamily="34" charset="-122"/>
                <a:ea typeface="微软雅黑" panose="020B0503020204020204" pitchFamily="34" charset="-122"/>
              </a:rPr>
              <a:t>、事中控制</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物流</a:t>
            </a:r>
            <a:r>
              <a:rPr lang="zh-CN" altLang="en-US" dirty="0">
                <a:solidFill>
                  <a:prstClr val="black"/>
                </a:solidFill>
                <a:latin typeface="微软雅黑" panose="020B0503020204020204" pitchFamily="34" charset="-122"/>
                <a:ea typeface="微软雅黑" panose="020B0503020204020204" pitchFamily="34" charset="-122"/>
              </a:rPr>
              <a:t>成本的事中控制就是对物流活动过程中发生的各项费用按预定的成本标准进行严格审核和监督，并计算差异，进行信息反馈，以及时纠正差异。</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）运输成本控制</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）仓储成本控制</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rPr>
              <a:t>）流动资金占用成本控制</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rPr>
              <a:t>）物流信息成本控制</a:t>
            </a:r>
          </a:p>
        </p:txBody>
      </p:sp>
    </p:spTree>
    <p:extLst>
      <p:ext uri="{BB962C8B-B14F-4D97-AF65-F5344CB8AC3E}">
        <p14:creationId xmlns:p14="http://schemas.microsoft.com/office/powerpoint/2010/main" val="6750922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1015663"/>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a:t>
            </a:r>
            <a:r>
              <a:rPr lang="zh-CN" altLang="en-US" sz="2000" b="1" dirty="0">
                <a:solidFill>
                  <a:prstClr val="black"/>
                </a:solidFill>
                <a:latin typeface="微软雅黑" panose="020B0503020204020204" pitchFamily="34" charset="-122"/>
                <a:ea typeface="微软雅黑" panose="020B0503020204020204" pitchFamily="34" charset="-122"/>
              </a:rPr>
              <a:t>五）企业物流成本控制的过程</a:t>
            </a:r>
          </a:p>
          <a:p>
            <a:pPr algn="just">
              <a:lnSpc>
                <a:spcPct val="150000"/>
              </a:lnSpc>
            </a:pP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3528" y="1329055"/>
            <a:ext cx="8350250" cy="2585323"/>
          </a:xfrm>
          <a:prstGeom prst="rect">
            <a:avLst/>
          </a:prstGeom>
          <a:noFill/>
        </p:spPr>
        <p:txBody>
          <a:bodyPr wrap="square" rtlCol="0" anchor="t">
            <a:spAutoFit/>
          </a:bodyPr>
          <a:lstStyle/>
          <a:p>
            <a:pPr>
              <a:lnSpc>
                <a:spcPct val="150000"/>
              </a:lnSpc>
            </a:pPr>
            <a:r>
              <a:rPr lang="en-US" altLang="zh-CN" b="1" dirty="0">
                <a:solidFill>
                  <a:prstClr val="black"/>
                </a:solidFill>
                <a:latin typeface="微软雅黑" panose="020B0503020204020204" pitchFamily="34" charset="-122"/>
                <a:ea typeface="微软雅黑" panose="020B0503020204020204" pitchFamily="34" charset="-122"/>
              </a:rPr>
              <a:t>3</a:t>
            </a:r>
            <a:r>
              <a:rPr lang="zh-CN" altLang="en-US" b="1" dirty="0">
                <a:solidFill>
                  <a:prstClr val="black"/>
                </a:solidFill>
                <a:latin typeface="微软雅黑" panose="020B0503020204020204" pitchFamily="34" charset="-122"/>
                <a:ea typeface="微软雅黑" panose="020B0503020204020204" pitchFamily="34" charset="-122"/>
              </a:rPr>
              <a:t>、事后控制</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       物流</a:t>
            </a:r>
            <a:r>
              <a:rPr lang="zh-CN" altLang="en-US" dirty="0">
                <a:solidFill>
                  <a:prstClr val="black"/>
                </a:solidFill>
                <a:latin typeface="微软雅黑" panose="020B0503020204020204" pitchFamily="34" charset="-122"/>
                <a:ea typeface="微软雅黑" panose="020B0503020204020204" pitchFamily="34" charset="-122"/>
              </a:rPr>
              <a:t>成本的事后控制是对目标成本的实际发生情况进行分析评价，揭示问题，查明原因，为以后进行成本控制和制定新的目标成本提供依据。</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rPr>
              <a:t>）物流成本分析</a:t>
            </a:r>
          </a:p>
          <a:p>
            <a:pPr>
              <a:lnSpc>
                <a:spcPct val="150000"/>
              </a:lnSpc>
            </a:pPr>
            <a:r>
              <a:rPr lang="zh-CN" altLang="en-US" dirty="0" smtClean="0">
                <a:solidFill>
                  <a:prstClr val="black"/>
                </a:solidFill>
                <a:latin typeface="微软雅黑" panose="020B0503020204020204" pitchFamily="34" charset="-122"/>
                <a:ea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rPr>
              <a:t>）物流成本控制的绩效评价</a:t>
            </a:r>
          </a:p>
          <a:p>
            <a:pPr>
              <a:lnSpc>
                <a:spcPct val="150000"/>
              </a:lnSpc>
            </a:pPr>
            <a:endParaRPr lang="zh-CN" altLang="en-US"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280012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45186"/>
            <a:ext cx="610552" cy="336232"/>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pPr defTabSz="685800"/>
            <a:endParaRPr sz="1350">
              <a:solidFill>
                <a:prstClr val="black"/>
              </a:solidFill>
            </a:endParaRPr>
          </a:p>
        </p:txBody>
      </p:sp>
      <p:sp>
        <p:nvSpPr>
          <p:cNvPr id="3" name="object 3"/>
          <p:cNvSpPr/>
          <p:nvPr/>
        </p:nvSpPr>
        <p:spPr>
          <a:xfrm>
            <a:off x="0" y="149733"/>
            <a:ext cx="967264" cy="1524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5" name="object 5"/>
          <p:cNvSpPr/>
          <p:nvPr/>
        </p:nvSpPr>
        <p:spPr>
          <a:xfrm>
            <a:off x="7458761" y="4742717"/>
            <a:ext cx="150352" cy="129873"/>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6" name="object 6"/>
          <p:cNvSpPr/>
          <p:nvPr/>
        </p:nvSpPr>
        <p:spPr>
          <a:xfrm>
            <a:off x="646471" y="353672"/>
            <a:ext cx="1260195" cy="344490"/>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7" name="object 7"/>
          <p:cNvSpPr/>
          <p:nvPr/>
        </p:nvSpPr>
        <p:spPr>
          <a:xfrm>
            <a:off x="1866862" y="352720"/>
            <a:ext cx="1258709" cy="345443"/>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8" name="object 8"/>
          <p:cNvSpPr/>
          <p:nvPr/>
        </p:nvSpPr>
        <p:spPr>
          <a:xfrm>
            <a:off x="1243583" y="1113282"/>
            <a:ext cx="6515100" cy="1431131"/>
          </a:xfrm>
          <a:custGeom>
            <a:avLst/>
            <a:gdLst/>
            <a:ahLst/>
            <a:cxnLst/>
            <a:rect l="l" t="t" r="r" b="b"/>
            <a:pathLst>
              <a:path w="8686800" h="1908175">
                <a:moveTo>
                  <a:pt x="0" y="0"/>
                </a:moveTo>
                <a:lnTo>
                  <a:pt x="8686800" y="0"/>
                </a:lnTo>
                <a:lnTo>
                  <a:pt x="8686800" y="1908048"/>
                </a:lnTo>
                <a:lnTo>
                  <a:pt x="0" y="1908048"/>
                </a:lnTo>
                <a:lnTo>
                  <a:pt x="0" y="0"/>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9" name="object 9"/>
          <p:cNvSpPr/>
          <p:nvPr/>
        </p:nvSpPr>
        <p:spPr>
          <a:xfrm>
            <a:off x="1239441" y="1109663"/>
            <a:ext cx="6522244" cy="1438275"/>
          </a:xfrm>
          <a:custGeom>
            <a:avLst/>
            <a:gdLst/>
            <a:ahLst/>
            <a:cxnLst/>
            <a:rect l="l" t="t" r="r" b="b"/>
            <a:pathLst>
              <a:path w="8696325" h="1917700">
                <a:moveTo>
                  <a:pt x="9525" y="1912518"/>
                </a:moveTo>
                <a:lnTo>
                  <a:pt x="0" y="1912518"/>
                </a:lnTo>
                <a:lnTo>
                  <a:pt x="0" y="1874418"/>
                </a:lnTo>
                <a:lnTo>
                  <a:pt x="9525" y="1874418"/>
                </a:lnTo>
                <a:lnTo>
                  <a:pt x="9525" y="1912518"/>
                </a:lnTo>
                <a:close/>
              </a:path>
              <a:path w="8696325" h="1917700">
                <a:moveTo>
                  <a:pt x="9525" y="1845843"/>
                </a:moveTo>
                <a:lnTo>
                  <a:pt x="0" y="1845843"/>
                </a:lnTo>
                <a:lnTo>
                  <a:pt x="0" y="1807743"/>
                </a:lnTo>
                <a:lnTo>
                  <a:pt x="9525" y="1807743"/>
                </a:lnTo>
                <a:lnTo>
                  <a:pt x="9525" y="1845843"/>
                </a:lnTo>
                <a:close/>
              </a:path>
              <a:path w="8696325" h="1917700">
                <a:moveTo>
                  <a:pt x="9525" y="1779168"/>
                </a:moveTo>
                <a:lnTo>
                  <a:pt x="0" y="1779168"/>
                </a:lnTo>
                <a:lnTo>
                  <a:pt x="0" y="1741068"/>
                </a:lnTo>
                <a:lnTo>
                  <a:pt x="9525" y="1741068"/>
                </a:lnTo>
                <a:lnTo>
                  <a:pt x="9525" y="1779168"/>
                </a:lnTo>
                <a:close/>
              </a:path>
              <a:path w="8696325" h="1917700">
                <a:moveTo>
                  <a:pt x="9525" y="1712493"/>
                </a:moveTo>
                <a:lnTo>
                  <a:pt x="0" y="1712493"/>
                </a:lnTo>
                <a:lnTo>
                  <a:pt x="0" y="1674393"/>
                </a:lnTo>
                <a:lnTo>
                  <a:pt x="9525" y="1674393"/>
                </a:lnTo>
                <a:lnTo>
                  <a:pt x="9525" y="1712493"/>
                </a:lnTo>
                <a:close/>
              </a:path>
              <a:path w="8696325" h="1917700">
                <a:moveTo>
                  <a:pt x="9525" y="1645818"/>
                </a:moveTo>
                <a:lnTo>
                  <a:pt x="0" y="1645818"/>
                </a:lnTo>
                <a:lnTo>
                  <a:pt x="0" y="1607718"/>
                </a:lnTo>
                <a:lnTo>
                  <a:pt x="9525" y="1607718"/>
                </a:lnTo>
                <a:lnTo>
                  <a:pt x="9525" y="1645818"/>
                </a:lnTo>
                <a:close/>
              </a:path>
              <a:path w="8696325" h="1917700">
                <a:moveTo>
                  <a:pt x="9525" y="1579143"/>
                </a:moveTo>
                <a:lnTo>
                  <a:pt x="0" y="1579143"/>
                </a:lnTo>
                <a:lnTo>
                  <a:pt x="0" y="1541043"/>
                </a:lnTo>
                <a:lnTo>
                  <a:pt x="9525" y="1541043"/>
                </a:lnTo>
                <a:lnTo>
                  <a:pt x="9525" y="1579143"/>
                </a:lnTo>
                <a:close/>
              </a:path>
              <a:path w="8696325" h="1917700">
                <a:moveTo>
                  <a:pt x="9525" y="1512468"/>
                </a:moveTo>
                <a:lnTo>
                  <a:pt x="0" y="1512468"/>
                </a:lnTo>
                <a:lnTo>
                  <a:pt x="0" y="1474368"/>
                </a:lnTo>
                <a:lnTo>
                  <a:pt x="9525" y="1474368"/>
                </a:lnTo>
                <a:lnTo>
                  <a:pt x="9525" y="1512468"/>
                </a:lnTo>
                <a:close/>
              </a:path>
              <a:path w="8696325" h="1917700">
                <a:moveTo>
                  <a:pt x="9525" y="1445793"/>
                </a:moveTo>
                <a:lnTo>
                  <a:pt x="0" y="1445793"/>
                </a:lnTo>
                <a:lnTo>
                  <a:pt x="0" y="1407693"/>
                </a:lnTo>
                <a:lnTo>
                  <a:pt x="9525" y="1407693"/>
                </a:lnTo>
                <a:lnTo>
                  <a:pt x="9525" y="1445793"/>
                </a:lnTo>
                <a:close/>
              </a:path>
              <a:path w="8696325" h="1917700">
                <a:moveTo>
                  <a:pt x="9525" y="1379118"/>
                </a:moveTo>
                <a:lnTo>
                  <a:pt x="0" y="1379118"/>
                </a:lnTo>
                <a:lnTo>
                  <a:pt x="0" y="1341018"/>
                </a:lnTo>
                <a:lnTo>
                  <a:pt x="9525" y="1341018"/>
                </a:lnTo>
                <a:lnTo>
                  <a:pt x="9525" y="1379118"/>
                </a:lnTo>
                <a:close/>
              </a:path>
              <a:path w="8696325" h="1917700">
                <a:moveTo>
                  <a:pt x="9525" y="1312443"/>
                </a:moveTo>
                <a:lnTo>
                  <a:pt x="0" y="1312443"/>
                </a:lnTo>
                <a:lnTo>
                  <a:pt x="0" y="1274356"/>
                </a:lnTo>
                <a:lnTo>
                  <a:pt x="9525" y="1274356"/>
                </a:lnTo>
                <a:lnTo>
                  <a:pt x="9525" y="1312443"/>
                </a:lnTo>
                <a:close/>
              </a:path>
              <a:path w="8696325" h="1917700">
                <a:moveTo>
                  <a:pt x="9525" y="1245781"/>
                </a:moveTo>
                <a:lnTo>
                  <a:pt x="0" y="1245781"/>
                </a:lnTo>
                <a:lnTo>
                  <a:pt x="0" y="1207681"/>
                </a:lnTo>
                <a:lnTo>
                  <a:pt x="9525" y="1207681"/>
                </a:lnTo>
                <a:lnTo>
                  <a:pt x="9525" y="1245781"/>
                </a:lnTo>
                <a:close/>
              </a:path>
              <a:path w="8696325" h="1917700">
                <a:moveTo>
                  <a:pt x="9525" y="1179106"/>
                </a:moveTo>
                <a:lnTo>
                  <a:pt x="0" y="1179106"/>
                </a:lnTo>
                <a:lnTo>
                  <a:pt x="0" y="1141006"/>
                </a:lnTo>
                <a:lnTo>
                  <a:pt x="9525" y="1141006"/>
                </a:lnTo>
                <a:lnTo>
                  <a:pt x="9525" y="1179106"/>
                </a:lnTo>
                <a:close/>
              </a:path>
              <a:path w="8696325" h="1917700">
                <a:moveTo>
                  <a:pt x="9525" y="1112431"/>
                </a:moveTo>
                <a:lnTo>
                  <a:pt x="0" y="1112431"/>
                </a:lnTo>
                <a:lnTo>
                  <a:pt x="0" y="1074331"/>
                </a:lnTo>
                <a:lnTo>
                  <a:pt x="9525" y="1074331"/>
                </a:lnTo>
                <a:lnTo>
                  <a:pt x="9525" y="1112431"/>
                </a:lnTo>
                <a:close/>
              </a:path>
              <a:path w="8696325" h="1917700">
                <a:moveTo>
                  <a:pt x="9525" y="1045756"/>
                </a:moveTo>
                <a:lnTo>
                  <a:pt x="0" y="1045756"/>
                </a:lnTo>
                <a:lnTo>
                  <a:pt x="0" y="1007656"/>
                </a:lnTo>
                <a:lnTo>
                  <a:pt x="9525" y="1007656"/>
                </a:lnTo>
                <a:lnTo>
                  <a:pt x="9525" y="1045756"/>
                </a:lnTo>
                <a:close/>
              </a:path>
              <a:path w="8696325" h="1917700">
                <a:moveTo>
                  <a:pt x="9525" y="979081"/>
                </a:moveTo>
                <a:lnTo>
                  <a:pt x="0" y="979081"/>
                </a:lnTo>
                <a:lnTo>
                  <a:pt x="0" y="940981"/>
                </a:lnTo>
                <a:lnTo>
                  <a:pt x="9525" y="940981"/>
                </a:lnTo>
                <a:lnTo>
                  <a:pt x="9525" y="979081"/>
                </a:lnTo>
                <a:close/>
              </a:path>
              <a:path w="8696325" h="1917700">
                <a:moveTo>
                  <a:pt x="9525" y="912406"/>
                </a:moveTo>
                <a:lnTo>
                  <a:pt x="0" y="912406"/>
                </a:lnTo>
                <a:lnTo>
                  <a:pt x="0" y="874306"/>
                </a:lnTo>
                <a:lnTo>
                  <a:pt x="9525" y="874306"/>
                </a:lnTo>
                <a:lnTo>
                  <a:pt x="9525" y="912406"/>
                </a:lnTo>
                <a:close/>
              </a:path>
              <a:path w="8696325" h="1917700">
                <a:moveTo>
                  <a:pt x="9525" y="845731"/>
                </a:moveTo>
                <a:lnTo>
                  <a:pt x="0" y="845731"/>
                </a:lnTo>
                <a:lnTo>
                  <a:pt x="0" y="807631"/>
                </a:lnTo>
                <a:lnTo>
                  <a:pt x="9525" y="807631"/>
                </a:lnTo>
                <a:lnTo>
                  <a:pt x="9525" y="845731"/>
                </a:lnTo>
                <a:close/>
              </a:path>
              <a:path w="8696325" h="1917700">
                <a:moveTo>
                  <a:pt x="9525" y="779056"/>
                </a:moveTo>
                <a:lnTo>
                  <a:pt x="0" y="779056"/>
                </a:lnTo>
                <a:lnTo>
                  <a:pt x="0" y="740956"/>
                </a:lnTo>
                <a:lnTo>
                  <a:pt x="9525" y="740956"/>
                </a:lnTo>
                <a:lnTo>
                  <a:pt x="9525" y="779056"/>
                </a:lnTo>
                <a:close/>
              </a:path>
              <a:path w="8696325" h="1917700">
                <a:moveTo>
                  <a:pt x="9525" y="712381"/>
                </a:moveTo>
                <a:lnTo>
                  <a:pt x="0" y="712381"/>
                </a:lnTo>
                <a:lnTo>
                  <a:pt x="0" y="674281"/>
                </a:lnTo>
                <a:lnTo>
                  <a:pt x="9525" y="674281"/>
                </a:lnTo>
                <a:lnTo>
                  <a:pt x="9525" y="712381"/>
                </a:lnTo>
                <a:close/>
              </a:path>
              <a:path w="8696325" h="1917700">
                <a:moveTo>
                  <a:pt x="9525" y="645706"/>
                </a:moveTo>
                <a:lnTo>
                  <a:pt x="0" y="645706"/>
                </a:lnTo>
                <a:lnTo>
                  <a:pt x="0" y="607606"/>
                </a:lnTo>
                <a:lnTo>
                  <a:pt x="9525" y="607606"/>
                </a:lnTo>
                <a:lnTo>
                  <a:pt x="9525" y="645706"/>
                </a:lnTo>
                <a:close/>
              </a:path>
              <a:path w="8696325" h="1917700">
                <a:moveTo>
                  <a:pt x="9525" y="579031"/>
                </a:moveTo>
                <a:lnTo>
                  <a:pt x="0" y="579031"/>
                </a:lnTo>
                <a:lnTo>
                  <a:pt x="0" y="540931"/>
                </a:lnTo>
                <a:lnTo>
                  <a:pt x="9525" y="540931"/>
                </a:lnTo>
                <a:lnTo>
                  <a:pt x="9525" y="579031"/>
                </a:lnTo>
                <a:close/>
              </a:path>
              <a:path w="8696325" h="1917700">
                <a:moveTo>
                  <a:pt x="9525" y="512356"/>
                </a:moveTo>
                <a:lnTo>
                  <a:pt x="0" y="512356"/>
                </a:lnTo>
                <a:lnTo>
                  <a:pt x="0" y="474256"/>
                </a:lnTo>
                <a:lnTo>
                  <a:pt x="9525" y="474256"/>
                </a:lnTo>
                <a:lnTo>
                  <a:pt x="9525" y="512356"/>
                </a:lnTo>
                <a:close/>
              </a:path>
              <a:path w="8696325" h="1917700">
                <a:moveTo>
                  <a:pt x="9525" y="445681"/>
                </a:moveTo>
                <a:lnTo>
                  <a:pt x="0" y="445681"/>
                </a:lnTo>
                <a:lnTo>
                  <a:pt x="0" y="407581"/>
                </a:lnTo>
                <a:lnTo>
                  <a:pt x="9525" y="407581"/>
                </a:lnTo>
                <a:lnTo>
                  <a:pt x="9525" y="445681"/>
                </a:lnTo>
                <a:close/>
              </a:path>
              <a:path w="8696325" h="1917700">
                <a:moveTo>
                  <a:pt x="9525" y="379006"/>
                </a:moveTo>
                <a:lnTo>
                  <a:pt x="0" y="379006"/>
                </a:lnTo>
                <a:lnTo>
                  <a:pt x="0" y="340906"/>
                </a:lnTo>
                <a:lnTo>
                  <a:pt x="9525" y="340906"/>
                </a:lnTo>
                <a:lnTo>
                  <a:pt x="9525" y="379006"/>
                </a:lnTo>
                <a:close/>
              </a:path>
              <a:path w="8696325" h="1917700">
                <a:moveTo>
                  <a:pt x="9525" y="312331"/>
                </a:moveTo>
                <a:lnTo>
                  <a:pt x="0" y="312331"/>
                </a:lnTo>
                <a:lnTo>
                  <a:pt x="0" y="274231"/>
                </a:lnTo>
                <a:lnTo>
                  <a:pt x="9525" y="274231"/>
                </a:lnTo>
                <a:lnTo>
                  <a:pt x="9525" y="312331"/>
                </a:lnTo>
                <a:close/>
              </a:path>
              <a:path w="8696325" h="1917700">
                <a:moveTo>
                  <a:pt x="9525" y="245656"/>
                </a:moveTo>
                <a:lnTo>
                  <a:pt x="0" y="245656"/>
                </a:lnTo>
                <a:lnTo>
                  <a:pt x="0" y="207556"/>
                </a:lnTo>
                <a:lnTo>
                  <a:pt x="9525" y="207556"/>
                </a:lnTo>
                <a:lnTo>
                  <a:pt x="9525" y="245656"/>
                </a:lnTo>
                <a:close/>
              </a:path>
              <a:path w="8696325" h="1917700">
                <a:moveTo>
                  <a:pt x="9525" y="178981"/>
                </a:moveTo>
                <a:lnTo>
                  <a:pt x="0" y="178981"/>
                </a:lnTo>
                <a:lnTo>
                  <a:pt x="0" y="140881"/>
                </a:lnTo>
                <a:lnTo>
                  <a:pt x="9525" y="140881"/>
                </a:lnTo>
                <a:lnTo>
                  <a:pt x="9525" y="178981"/>
                </a:lnTo>
                <a:close/>
              </a:path>
              <a:path w="8696325" h="1917700">
                <a:moveTo>
                  <a:pt x="9525" y="112306"/>
                </a:moveTo>
                <a:lnTo>
                  <a:pt x="0" y="112306"/>
                </a:lnTo>
                <a:lnTo>
                  <a:pt x="0" y="74206"/>
                </a:lnTo>
                <a:lnTo>
                  <a:pt x="9525" y="74206"/>
                </a:lnTo>
                <a:lnTo>
                  <a:pt x="9525" y="112306"/>
                </a:lnTo>
                <a:close/>
              </a:path>
              <a:path w="8696325" h="1917700">
                <a:moveTo>
                  <a:pt x="9525" y="45631"/>
                </a:moveTo>
                <a:lnTo>
                  <a:pt x="0" y="45631"/>
                </a:lnTo>
                <a:lnTo>
                  <a:pt x="0" y="7531"/>
                </a:lnTo>
                <a:lnTo>
                  <a:pt x="9525" y="7531"/>
                </a:lnTo>
                <a:lnTo>
                  <a:pt x="9525" y="45631"/>
                </a:lnTo>
                <a:close/>
              </a:path>
              <a:path w="8696325" h="1917700">
                <a:moveTo>
                  <a:pt x="68681" y="9525"/>
                </a:moveTo>
                <a:lnTo>
                  <a:pt x="30581" y="9525"/>
                </a:lnTo>
                <a:lnTo>
                  <a:pt x="30581" y="0"/>
                </a:lnTo>
                <a:lnTo>
                  <a:pt x="68681" y="0"/>
                </a:lnTo>
                <a:lnTo>
                  <a:pt x="68681" y="9525"/>
                </a:lnTo>
                <a:close/>
              </a:path>
              <a:path w="8696325" h="1917700">
                <a:moveTo>
                  <a:pt x="135356" y="9525"/>
                </a:moveTo>
                <a:lnTo>
                  <a:pt x="97256" y="9525"/>
                </a:lnTo>
                <a:lnTo>
                  <a:pt x="97256" y="0"/>
                </a:lnTo>
                <a:lnTo>
                  <a:pt x="135356" y="0"/>
                </a:lnTo>
                <a:lnTo>
                  <a:pt x="135356" y="9525"/>
                </a:lnTo>
                <a:close/>
              </a:path>
              <a:path w="8696325" h="1917700">
                <a:moveTo>
                  <a:pt x="202031" y="9525"/>
                </a:moveTo>
                <a:lnTo>
                  <a:pt x="163931" y="9525"/>
                </a:lnTo>
                <a:lnTo>
                  <a:pt x="163931" y="0"/>
                </a:lnTo>
                <a:lnTo>
                  <a:pt x="202031" y="0"/>
                </a:lnTo>
                <a:lnTo>
                  <a:pt x="202031" y="9525"/>
                </a:lnTo>
                <a:close/>
              </a:path>
              <a:path w="8696325" h="1917700">
                <a:moveTo>
                  <a:pt x="268706" y="9525"/>
                </a:moveTo>
                <a:lnTo>
                  <a:pt x="230606" y="9525"/>
                </a:lnTo>
                <a:lnTo>
                  <a:pt x="230606" y="0"/>
                </a:lnTo>
                <a:lnTo>
                  <a:pt x="268706" y="0"/>
                </a:lnTo>
                <a:lnTo>
                  <a:pt x="268706" y="9525"/>
                </a:lnTo>
                <a:close/>
              </a:path>
              <a:path w="8696325" h="1917700">
                <a:moveTo>
                  <a:pt x="335381" y="9525"/>
                </a:moveTo>
                <a:lnTo>
                  <a:pt x="297281" y="9525"/>
                </a:lnTo>
                <a:lnTo>
                  <a:pt x="297281" y="0"/>
                </a:lnTo>
                <a:lnTo>
                  <a:pt x="335381" y="0"/>
                </a:lnTo>
                <a:lnTo>
                  <a:pt x="335381" y="9525"/>
                </a:lnTo>
                <a:close/>
              </a:path>
              <a:path w="8696325" h="1917700">
                <a:moveTo>
                  <a:pt x="402056" y="9525"/>
                </a:moveTo>
                <a:lnTo>
                  <a:pt x="363956" y="9525"/>
                </a:lnTo>
                <a:lnTo>
                  <a:pt x="363956" y="0"/>
                </a:lnTo>
                <a:lnTo>
                  <a:pt x="402056" y="0"/>
                </a:lnTo>
                <a:lnTo>
                  <a:pt x="402056" y="9525"/>
                </a:lnTo>
                <a:close/>
              </a:path>
              <a:path w="8696325" h="1917700">
                <a:moveTo>
                  <a:pt x="468731" y="9525"/>
                </a:moveTo>
                <a:lnTo>
                  <a:pt x="430631" y="9525"/>
                </a:lnTo>
                <a:lnTo>
                  <a:pt x="430631" y="0"/>
                </a:lnTo>
                <a:lnTo>
                  <a:pt x="468731" y="0"/>
                </a:lnTo>
                <a:lnTo>
                  <a:pt x="468731" y="9525"/>
                </a:lnTo>
                <a:close/>
              </a:path>
              <a:path w="8696325" h="1917700">
                <a:moveTo>
                  <a:pt x="535406" y="9525"/>
                </a:moveTo>
                <a:lnTo>
                  <a:pt x="497306" y="9525"/>
                </a:lnTo>
                <a:lnTo>
                  <a:pt x="497306" y="0"/>
                </a:lnTo>
                <a:lnTo>
                  <a:pt x="535406" y="0"/>
                </a:lnTo>
                <a:lnTo>
                  <a:pt x="535406" y="9525"/>
                </a:lnTo>
                <a:close/>
              </a:path>
              <a:path w="8696325" h="1917700">
                <a:moveTo>
                  <a:pt x="602081" y="9525"/>
                </a:moveTo>
                <a:lnTo>
                  <a:pt x="563981" y="9525"/>
                </a:lnTo>
                <a:lnTo>
                  <a:pt x="563981" y="0"/>
                </a:lnTo>
                <a:lnTo>
                  <a:pt x="602081" y="0"/>
                </a:lnTo>
                <a:lnTo>
                  <a:pt x="602081" y="9525"/>
                </a:lnTo>
                <a:close/>
              </a:path>
              <a:path w="8696325" h="1917700">
                <a:moveTo>
                  <a:pt x="668756" y="9525"/>
                </a:moveTo>
                <a:lnTo>
                  <a:pt x="630656" y="9525"/>
                </a:lnTo>
                <a:lnTo>
                  <a:pt x="630656" y="0"/>
                </a:lnTo>
                <a:lnTo>
                  <a:pt x="668756" y="0"/>
                </a:lnTo>
                <a:lnTo>
                  <a:pt x="668756" y="9525"/>
                </a:lnTo>
                <a:close/>
              </a:path>
              <a:path w="8696325" h="1917700">
                <a:moveTo>
                  <a:pt x="735431" y="9525"/>
                </a:moveTo>
                <a:lnTo>
                  <a:pt x="697331" y="9525"/>
                </a:lnTo>
                <a:lnTo>
                  <a:pt x="697331" y="0"/>
                </a:lnTo>
                <a:lnTo>
                  <a:pt x="735431" y="0"/>
                </a:lnTo>
                <a:lnTo>
                  <a:pt x="735431" y="9525"/>
                </a:lnTo>
                <a:close/>
              </a:path>
              <a:path w="8696325" h="1917700">
                <a:moveTo>
                  <a:pt x="802106" y="9525"/>
                </a:moveTo>
                <a:lnTo>
                  <a:pt x="764006" y="9525"/>
                </a:lnTo>
                <a:lnTo>
                  <a:pt x="764006" y="0"/>
                </a:lnTo>
                <a:lnTo>
                  <a:pt x="802106" y="0"/>
                </a:lnTo>
                <a:lnTo>
                  <a:pt x="802106" y="9525"/>
                </a:lnTo>
                <a:close/>
              </a:path>
              <a:path w="8696325" h="1917700">
                <a:moveTo>
                  <a:pt x="868781" y="9525"/>
                </a:moveTo>
                <a:lnTo>
                  <a:pt x="830681" y="9525"/>
                </a:lnTo>
                <a:lnTo>
                  <a:pt x="830681" y="0"/>
                </a:lnTo>
                <a:lnTo>
                  <a:pt x="868781" y="0"/>
                </a:lnTo>
                <a:lnTo>
                  <a:pt x="868781" y="9525"/>
                </a:lnTo>
                <a:close/>
              </a:path>
              <a:path w="8696325" h="1917700">
                <a:moveTo>
                  <a:pt x="935456" y="9525"/>
                </a:moveTo>
                <a:lnTo>
                  <a:pt x="897356" y="9525"/>
                </a:lnTo>
                <a:lnTo>
                  <a:pt x="897356" y="0"/>
                </a:lnTo>
                <a:lnTo>
                  <a:pt x="935456" y="0"/>
                </a:lnTo>
                <a:lnTo>
                  <a:pt x="935456" y="9525"/>
                </a:lnTo>
                <a:close/>
              </a:path>
              <a:path w="8696325" h="1917700">
                <a:moveTo>
                  <a:pt x="1002131" y="9525"/>
                </a:moveTo>
                <a:lnTo>
                  <a:pt x="964031" y="9525"/>
                </a:lnTo>
                <a:lnTo>
                  <a:pt x="964031" y="0"/>
                </a:lnTo>
                <a:lnTo>
                  <a:pt x="1002131" y="0"/>
                </a:lnTo>
                <a:lnTo>
                  <a:pt x="1002131" y="9525"/>
                </a:lnTo>
                <a:close/>
              </a:path>
              <a:path w="8696325" h="1917700">
                <a:moveTo>
                  <a:pt x="1068806" y="9525"/>
                </a:moveTo>
                <a:lnTo>
                  <a:pt x="1030706" y="9525"/>
                </a:lnTo>
                <a:lnTo>
                  <a:pt x="1030706" y="0"/>
                </a:lnTo>
                <a:lnTo>
                  <a:pt x="1068806" y="0"/>
                </a:lnTo>
                <a:lnTo>
                  <a:pt x="1068806" y="9525"/>
                </a:lnTo>
                <a:close/>
              </a:path>
              <a:path w="8696325" h="1917700">
                <a:moveTo>
                  <a:pt x="1135481" y="9525"/>
                </a:moveTo>
                <a:lnTo>
                  <a:pt x="1097381" y="9525"/>
                </a:lnTo>
                <a:lnTo>
                  <a:pt x="1097381" y="0"/>
                </a:lnTo>
                <a:lnTo>
                  <a:pt x="1135481" y="0"/>
                </a:lnTo>
                <a:lnTo>
                  <a:pt x="1135481" y="9525"/>
                </a:lnTo>
                <a:close/>
              </a:path>
              <a:path w="8696325" h="1917700">
                <a:moveTo>
                  <a:pt x="1202156" y="9525"/>
                </a:moveTo>
                <a:lnTo>
                  <a:pt x="1164056" y="9525"/>
                </a:lnTo>
                <a:lnTo>
                  <a:pt x="1164056" y="0"/>
                </a:lnTo>
                <a:lnTo>
                  <a:pt x="1202156" y="0"/>
                </a:lnTo>
                <a:lnTo>
                  <a:pt x="1202156" y="9525"/>
                </a:lnTo>
                <a:close/>
              </a:path>
              <a:path w="8696325" h="1917700">
                <a:moveTo>
                  <a:pt x="1268831" y="9525"/>
                </a:moveTo>
                <a:lnTo>
                  <a:pt x="1230731" y="9525"/>
                </a:lnTo>
                <a:lnTo>
                  <a:pt x="1230731" y="0"/>
                </a:lnTo>
                <a:lnTo>
                  <a:pt x="1268831" y="0"/>
                </a:lnTo>
                <a:lnTo>
                  <a:pt x="1268831" y="9525"/>
                </a:lnTo>
                <a:close/>
              </a:path>
              <a:path w="8696325" h="1917700">
                <a:moveTo>
                  <a:pt x="1335506" y="9525"/>
                </a:moveTo>
                <a:lnTo>
                  <a:pt x="1297406" y="9525"/>
                </a:lnTo>
                <a:lnTo>
                  <a:pt x="1297406" y="0"/>
                </a:lnTo>
                <a:lnTo>
                  <a:pt x="1335506" y="0"/>
                </a:lnTo>
                <a:lnTo>
                  <a:pt x="1335506" y="9525"/>
                </a:lnTo>
                <a:close/>
              </a:path>
              <a:path w="8696325" h="1917700">
                <a:moveTo>
                  <a:pt x="1402181" y="9525"/>
                </a:moveTo>
                <a:lnTo>
                  <a:pt x="1364081" y="9525"/>
                </a:lnTo>
                <a:lnTo>
                  <a:pt x="1364081" y="0"/>
                </a:lnTo>
                <a:lnTo>
                  <a:pt x="1402181" y="0"/>
                </a:lnTo>
                <a:lnTo>
                  <a:pt x="1402181" y="9525"/>
                </a:lnTo>
                <a:close/>
              </a:path>
              <a:path w="8696325" h="1917700">
                <a:moveTo>
                  <a:pt x="1468856" y="9525"/>
                </a:moveTo>
                <a:lnTo>
                  <a:pt x="1430756" y="9525"/>
                </a:lnTo>
                <a:lnTo>
                  <a:pt x="1430756" y="0"/>
                </a:lnTo>
                <a:lnTo>
                  <a:pt x="1468856" y="0"/>
                </a:lnTo>
                <a:lnTo>
                  <a:pt x="1468856" y="9525"/>
                </a:lnTo>
                <a:close/>
              </a:path>
              <a:path w="8696325" h="1917700">
                <a:moveTo>
                  <a:pt x="1535531" y="9525"/>
                </a:moveTo>
                <a:lnTo>
                  <a:pt x="1497431" y="9525"/>
                </a:lnTo>
                <a:lnTo>
                  <a:pt x="1497431" y="0"/>
                </a:lnTo>
                <a:lnTo>
                  <a:pt x="1535531" y="0"/>
                </a:lnTo>
                <a:lnTo>
                  <a:pt x="1535531" y="9525"/>
                </a:lnTo>
                <a:close/>
              </a:path>
              <a:path w="8696325" h="1917700">
                <a:moveTo>
                  <a:pt x="1602206" y="9525"/>
                </a:moveTo>
                <a:lnTo>
                  <a:pt x="1564106" y="9525"/>
                </a:lnTo>
                <a:lnTo>
                  <a:pt x="1564106" y="0"/>
                </a:lnTo>
                <a:lnTo>
                  <a:pt x="1602206" y="0"/>
                </a:lnTo>
                <a:lnTo>
                  <a:pt x="1602206" y="9525"/>
                </a:lnTo>
                <a:close/>
              </a:path>
              <a:path w="8696325" h="1917700">
                <a:moveTo>
                  <a:pt x="1668881" y="9525"/>
                </a:moveTo>
                <a:lnTo>
                  <a:pt x="1630781" y="9525"/>
                </a:lnTo>
                <a:lnTo>
                  <a:pt x="1630781" y="0"/>
                </a:lnTo>
                <a:lnTo>
                  <a:pt x="1668881" y="0"/>
                </a:lnTo>
                <a:lnTo>
                  <a:pt x="1668881" y="9525"/>
                </a:lnTo>
                <a:close/>
              </a:path>
              <a:path w="8696325" h="1917700">
                <a:moveTo>
                  <a:pt x="1735556" y="9525"/>
                </a:moveTo>
                <a:lnTo>
                  <a:pt x="1697456" y="9525"/>
                </a:lnTo>
                <a:lnTo>
                  <a:pt x="1697456" y="0"/>
                </a:lnTo>
                <a:lnTo>
                  <a:pt x="1735556" y="0"/>
                </a:lnTo>
                <a:lnTo>
                  <a:pt x="1735556" y="9525"/>
                </a:lnTo>
                <a:close/>
              </a:path>
              <a:path w="8696325" h="1917700">
                <a:moveTo>
                  <a:pt x="1802231" y="9525"/>
                </a:moveTo>
                <a:lnTo>
                  <a:pt x="1764131" y="9525"/>
                </a:lnTo>
                <a:lnTo>
                  <a:pt x="1764131" y="0"/>
                </a:lnTo>
                <a:lnTo>
                  <a:pt x="1802231" y="0"/>
                </a:lnTo>
                <a:lnTo>
                  <a:pt x="1802231" y="9525"/>
                </a:lnTo>
                <a:close/>
              </a:path>
              <a:path w="8696325" h="1917700">
                <a:moveTo>
                  <a:pt x="1868906" y="9525"/>
                </a:moveTo>
                <a:lnTo>
                  <a:pt x="1830806" y="9525"/>
                </a:lnTo>
                <a:lnTo>
                  <a:pt x="1830806" y="0"/>
                </a:lnTo>
                <a:lnTo>
                  <a:pt x="1868906" y="0"/>
                </a:lnTo>
                <a:lnTo>
                  <a:pt x="1868906" y="9525"/>
                </a:lnTo>
                <a:close/>
              </a:path>
              <a:path w="8696325" h="1917700">
                <a:moveTo>
                  <a:pt x="1935581" y="9525"/>
                </a:moveTo>
                <a:lnTo>
                  <a:pt x="1897481" y="9525"/>
                </a:lnTo>
                <a:lnTo>
                  <a:pt x="1897481" y="0"/>
                </a:lnTo>
                <a:lnTo>
                  <a:pt x="1935581" y="0"/>
                </a:lnTo>
                <a:lnTo>
                  <a:pt x="1935581" y="9525"/>
                </a:lnTo>
                <a:close/>
              </a:path>
              <a:path w="8696325" h="1917700">
                <a:moveTo>
                  <a:pt x="2002256" y="9525"/>
                </a:moveTo>
                <a:lnTo>
                  <a:pt x="1964156" y="9525"/>
                </a:lnTo>
                <a:lnTo>
                  <a:pt x="1964156" y="0"/>
                </a:lnTo>
                <a:lnTo>
                  <a:pt x="2002256" y="0"/>
                </a:lnTo>
                <a:lnTo>
                  <a:pt x="2002256" y="9525"/>
                </a:lnTo>
                <a:close/>
              </a:path>
              <a:path w="8696325" h="1917700">
                <a:moveTo>
                  <a:pt x="2068931" y="9525"/>
                </a:moveTo>
                <a:lnTo>
                  <a:pt x="2030831" y="9525"/>
                </a:lnTo>
                <a:lnTo>
                  <a:pt x="2030831" y="0"/>
                </a:lnTo>
                <a:lnTo>
                  <a:pt x="2068931" y="0"/>
                </a:lnTo>
                <a:lnTo>
                  <a:pt x="2068931" y="9525"/>
                </a:lnTo>
                <a:close/>
              </a:path>
              <a:path w="8696325" h="1917700">
                <a:moveTo>
                  <a:pt x="2135606" y="9525"/>
                </a:moveTo>
                <a:lnTo>
                  <a:pt x="2097506" y="9525"/>
                </a:lnTo>
                <a:lnTo>
                  <a:pt x="2097506" y="0"/>
                </a:lnTo>
                <a:lnTo>
                  <a:pt x="2135606" y="0"/>
                </a:lnTo>
                <a:lnTo>
                  <a:pt x="2135606" y="9525"/>
                </a:lnTo>
                <a:close/>
              </a:path>
              <a:path w="8696325" h="1917700">
                <a:moveTo>
                  <a:pt x="2202281" y="9525"/>
                </a:moveTo>
                <a:lnTo>
                  <a:pt x="2164181" y="9525"/>
                </a:lnTo>
                <a:lnTo>
                  <a:pt x="2164181" y="0"/>
                </a:lnTo>
                <a:lnTo>
                  <a:pt x="2202281" y="0"/>
                </a:lnTo>
                <a:lnTo>
                  <a:pt x="2202281" y="9525"/>
                </a:lnTo>
                <a:close/>
              </a:path>
              <a:path w="8696325" h="1917700">
                <a:moveTo>
                  <a:pt x="2268956" y="9525"/>
                </a:moveTo>
                <a:lnTo>
                  <a:pt x="2230856" y="9525"/>
                </a:lnTo>
                <a:lnTo>
                  <a:pt x="2230856" y="0"/>
                </a:lnTo>
                <a:lnTo>
                  <a:pt x="2268956" y="0"/>
                </a:lnTo>
                <a:lnTo>
                  <a:pt x="2268956" y="9525"/>
                </a:lnTo>
                <a:close/>
              </a:path>
              <a:path w="8696325" h="1917700">
                <a:moveTo>
                  <a:pt x="2335631" y="9525"/>
                </a:moveTo>
                <a:lnTo>
                  <a:pt x="2297531" y="9525"/>
                </a:lnTo>
                <a:lnTo>
                  <a:pt x="2297531" y="0"/>
                </a:lnTo>
                <a:lnTo>
                  <a:pt x="2335631" y="0"/>
                </a:lnTo>
                <a:lnTo>
                  <a:pt x="2335631" y="9525"/>
                </a:lnTo>
                <a:close/>
              </a:path>
              <a:path w="8696325" h="1917700">
                <a:moveTo>
                  <a:pt x="2402306" y="9525"/>
                </a:moveTo>
                <a:lnTo>
                  <a:pt x="2364206" y="9525"/>
                </a:lnTo>
                <a:lnTo>
                  <a:pt x="2364206" y="0"/>
                </a:lnTo>
                <a:lnTo>
                  <a:pt x="2402306" y="0"/>
                </a:lnTo>
                <a:lnTo>
                  <a:pt x="2402306" y="9525"/>
                </a:lnTo>
                <a:close/>
              </a:path>
              <a:path w="8696325" h="1917700">
                <a:moveTo>
                  <a:pt x="2468981" y="9525"/>
                </a:moveTo>
                <a:lnTo>
                  <a:pt x="2430881" y="9525"/>
                </a:lnTo>
                <a:lnTo>
                  <a:pt x="2430881" y="0"/>
                </a:lnTo>
                <a:lnTo>
                  <a:pt x="2468981" y="0"/>
                </a:lnTo>
                <a:lnTo>
                  <a:pt x="2468981" y="9525"/>
                </a:lnTo>
                <a:close/>
              </a:path>
              <a:path w="8696325" h="1917700">
                <a:moveTo>
                  <a:pt x="2535656" y="9525"/>
                </a:moveTo>
                <a:lnTo>
                  <a:pt x="2497556" y="9525"/>
                </a:lnTo>
                <a:lnTo>
                  <a:pt x="2497556" y="0"/>
                </a:lnTo>
                <a:lnTo>
                  <a:pt x="2535656" y="0"/>
                </a:lnTo>
                <a:lnTo>
                  <a:pt x="2535656" y="9525"/>
                </a:lnTo>
                <a:close/>
              </a:path>
              <a:path w="8696325" h="1917700">
                <a:moveTo>
                  <a:pt x="2602331" y="9525"/>
                </a:moveTo>
                <a:lnTo>
                  <a:pt x="2564231" y="9525"/>
                </a:lnTo>
                <a:lnTo>
                  <a:pt x="2564231" y="0"/>
                </a:lnTo>
                <a:lnTo>
                  <a:pt x="2602331" y="0"/>
                </a:lnTo>
                <a:lnTo>
                  <a:pt x="2602331" y="9525"/>
                </a:lnTo>
                <a:close/>
              </a:path>
              <a:path w="8696325" h="1917700">
                <a:moveTo>
                  <a:pt x="2669006" y="9525"/>
                </a:moveTo>
                <a:lnTo>
                  <a:pt x="2630906" y="9525"/>
                </a:lnTo>
                <a:lnTo>
                  <a:pt x="2630906" y="0"/>
                </a:lnTo>
                <a:lnTo>
                  <a:pt x="2669006" y="0"/>
                </a:lnTo>
                <a:lnTo>
                  <a:pt x="2669006" y="9525"/>
                </a:lnTo>
                <a:close/>
              </a:path>
              <a:path w="8696325" h="1917700">
                <a:moveTo>
                  <a:pt x="2735681" y="9525"/>
                </a:moveTo>
                <a:lnTo>
                  <a:pt x="2697581" y="9525"/>
                </a:lnTo>
                <a:lnTo>
                  <a:pt x="2697581" y="0"/>
                </a:lnTo>
                <a:lnTo>
                  <a:pt x="2735681" y="0"/>
                </a:lnTo>
                <a:lnTo>
                  <a:pt x="2735681" y="9525"/>
                </a:lnTo>
                <a:close/>
              </a:path>
              <a:path w="8696325" h="1917700">
                <a:moveTo>
                  <a:pt x="2802356" y="9525"/>
                </a:moveTo>
                <a:lnTo>
                  <a:pt x="2764256" y="9525"/>
                </a:lnTo>
                <a:lnTo>
                  <a:pt x="2764256" y="0"/>
                </a:lnTo>
                <a:lnTo>
                  <a:pt x="2802356" y="0"/>
                </a:lnTo>
                <a:lnTo>
                  <a:pt x="2802356" y="9525"/>
                </a:lnTo>
                <a:close/>
              </a:path>
              <a:path w="8696325" h="1917700">
                <a:moveTo>
                  <a:pt x="2869031" y="9525"/>
                </a:moveTo>
                <a:lnTo>
                  <a:pt x="2830931" y="9525"/>
                </a:lnTo>
                <a:lnTo>
                  <a:pt x="2830931" y="0"/>
                </a:lnTo>
                <a:lnTo>
                  <a:pt x="2869031" y="0"/>
                </a:lnTo>
                <a:lnTo>
                  <a:pt x="2869031" y="9525"/>
                </a:lnTo>
                <a:close/>
              </a:path>
              <a:path w="8696325" h="1917700">
                <a:moveTo>
                  <a:pt x="2935706" y="9525"/>
                </a:moveTo>
                <a:lnTo>
                  <a:pt x="2897606" y="9525"/>
                </a:lnTo>
                <a:lnTo>
                  <a:pt x="2897606" y="0"/>
                </a:lnTo>
                <a:lnTo>
                  <a:pt x="2935706" y="0"/>
                </a:lnTo>
                <a:lnTo>
                  <a:pt x="2935706" y="9525"/>
                </a:lnTo>
                <a:close/>
              </a:path>
              <a:path w="8696325" h="1917700">
                <a:moveTo>
                  <a:pt x="3002381" y="9525"/>
                </a:moveTo>
                <a:lnTo>
                  <a:pt x="2964281" y="9525"/>
                </a:lnTo>
                <a:lnTo>
                  <a:pt x="2964281" y="0"/>
                </a:lnTo>
                <a:lnTo>
                  <a:pt x="3002381" y="0"/>
                </a:lnTo>
                <a:lnTo>
                  <a:pt x="3002381" y="9525"/>
                </a:lnTo>
                <a:close/>
              </a:path>
              <a:path w="8696325" h="1917700">
                <a:moveTo>
                  <a:pt x="3069056" y="9525"/>
                </a:moveTo>
                <a:lnTo>
                  <a:pt x="3030956" y="9525"/>
                </a:lnTo>
                <a:lnTo>
                  <a:pt x="3030956" y="0"/>
                </a:lnTo>
                <a:lnTo>
                  <a:pt x="3069056" y="0"/>
                </a:lnTo>
                <a:lnTo>
                  <a:pt x="3069056" y="9525"/>
                </a:lnTo>
                <a:close/>
              </a:path>
              <a:path w="8696325" h="1917700">
                <a:moveTo>
                  <a:pt x="3135731" y="9525"/>
                </a:moveTo>
                <a:lnTo>
                  <a:pt x="3097631" y="9525"/>
                </a:lnTo>
                <a:lnTo>
                  <a:pt x="3097631" y="0"/>
                </a:lnTo>
                <a:lnTo>
                  <a:pt x="3135731" y="0"/>
                </a:lnTo>
                <a:lnTo>
                  <a:pt x="3135731" y="9525"/>
                </a:lnTo>
                <a:close/>
              </a:path>
              <a:path w="8696325" h="1917700">
                <a:moveTo>
                  <a:pt x="3202406" y="9525"/>
                </a:moveTo>
                <a:lnTo>
                  <a:pt x="3164306" y="9525"/>
                </a:lnTo>
                <a:lnTo>
                  <a:pt x="3164306" y="0"/>
                </a:lnTo>
                <a:lnTo>
                  <a:pt x="3202406" y="0"/>
                </a:lnTo>
                <a:lnTo>
                  <a:pt x="3202406" y="9525"/>
                </a:lnTo>
                <a:close/>
              </a:path>
              <a:path w="8696325" h="1917700">
                <a:moveTo>
                  <a:pt x="3269081" y="9525"/>
                </a:moveTo>
                <a:lnTo>
                  <a:pt x="3230981" y="9525"/>
                </a:lnTo>
                <a:lnTo>
                  <a:pt x="3230981" y="0"/>
                </a:lnTo>
                <a:lnTo>
                  <a:pt x="3269081" y="0"/>
                </a:lnTo>
                <a:lnTo>
                  <a:pt x="3269081" y="9525"/>
                </a:lnTo>
                <a:close/>
              </a:path>
              <a:path w="8696325" h="1917700">
                <a:moveTo>
                  <a:pt x="3335756" y="9525"/>
                </a:moveTo>
                <a:lnTo>
                  <a:pt x="3297656" y="9525"/>
                </a:lnTo>
                <a:lnTo>
                  <a:pt x="3297656" y="0"/>
                </a:lnTo>
                <a:lnTo>
                  <a:pt x="3335756" y="0"/>
                </a:lnTo>
                <a:lnTo>
                  <a:pt x="3335756" y="9525"/>
                </a:lnTo>
                <a:close/>
              </a:path>
              <a:path w="8696325" h="1917700">
                <a:moveTo>
                  <a:pt x="3402431" y="9525"/>
                </a:moveTo>
                <a:lnTo>
                  <a:pt x="3364331" y="9525"/>
                </a:lnTo>
                <a:lnTo>
                  <a:pt x="3364331" y="0"/>
                </a:lnTo>
                <a:lnTo>
                  <a:pt x="3402431" y="0"/>
                </a:lnTo>
                <a:lnTo>
                  <a:pt x="3402431" y="9525"/>
                </a:lnTo>
                <a:close/>
              </a:path>
              <a:path w="8696325" h="1917700">
                <a:moveTo>
                  <a:pt x="3469106" y="9525"/>
                </a:moveTo>
                <a:lnTo>
                  <a:pt x="3431006" y="9525"/>
                </a:lnTo>
                <a:lnTo>
                  <a:pt x="3431006" y="0"/>
                </a:lnTo>
                <a:lnTo>
                  <a:pt x="3469106" y="0"/>
                </a:lnTo>
                <a:lnTo>
                  <a:pt x="3469106" y="9525"/>
                </a:lnTo>
                <a:close/>
              </a:path>
              <a:path w="8696325" h="1917700">
                <a:moveTo>
                  <a:pt x="3535781" y="9525"/>
                </a:moveTo>
                <a:lnTo>
                  <a:pt x="3497681" y="9525"/>
                </a:lnTo>
                <a:lnTo>
                  <a:pt x="3497681" y="0"/>
                </a:lnTo>
                <a:lnTo>
                  <a:pt x="3535781" y="0"/>
                </a:lnTo>
                <a:lnTo>
                  <a:pt x="3535781" y="9525"/>
                </a:lnTo>
                <a:close/>
              </a:path>
              <a:path w="8696325" h="1917700">
                <a:moveTo>
                  <a:pt x="3602456" y="9525"/>
                </a:moveTo>
                <a:lnTo>
                  <a:pt x="3564356" y="9525"/>
                </a:lnTo>
                <a:lnTo>
                  <a:pt x="3564356" y="0"/>
                </a:lnTo>
                <a:lnTo>
                  <a:pt x="3602456" y="0"/>
                </a:lnTo>
                <a:lnTo>
                  <a:pt x="3602456" y="9525"/>
                </a:lnTo>
                <a:close/>
              </a:path>
              <a:path w="8696325" h="1917700">
                <a:moveTo>
                  <a:pt x="3669131" y="9525"/>
                </a:moveTo>
                <a:lnTo>
                  <a:pt x="3631031" y="9525"/>
                </a:lnTo>
                <a:lnTo>
                  <a:pt x="3631031" y="0"/>
                </a:lnTo>
                <a:lnTo>
                  <a:pt x="3669131" y="0"/>
                </a:lnTo>
                <a:lnTo>
                  <a:pt x="3669131" y="9525"/>
                </a:lnTo>
                <a:close/>
              </a:path>
              <a:path w="8696325" h="1917700">
                <a:moveTo>
                  <a:pt x="3735806" y="9525"/>
                </a:moveTo>
                <a:lnTo>
                  <a:pt x="3697706" y="9525"/>
                </a:lnTo>
                <a:lnTo>
                  <a:pt x="3697706" y="0"/>
                </a:lnTo>
                <a:lnTo>
                  <a:pt x="3735806" y="0"/>
                </a:lnTo>
                <a:lnTo>
                  <a:pt x="3735806" y="9525"/>
                </a:lnTo>
                <a:close/>
              </a:path>
              <a:path w="8696325" h="1917700">
                <a:moveTo>
                  <a:pt x="3802481" y="9525"/>
                </a:moveTo>
                <a:lnTo>
                  <a:pt x="3764381" y="9525"/>
                </a:lnTo>
                <a:lnTo>
                  <a:pt x="3764381" y="0"/>
                </a:lnTo>
                <a:lnTo>
                  <a:pt x="3802481" y="0"/>
                </a:lnTo>
                <a:lnTo>
                  <a:pt x="3802481" y="9525"/>
                </a:lnTo>
                <a:close/>
              </a:path>
              <a:path w="8696325" h="1917700">
                <a:moveTo>
                  <a:pt x="3869156" y="9525"/>
                </a:moveTo>
                <a:lnTo>
                  <a:pt x="3831056" y="9525"/>
                </a:lnTo>
                <a:lnTo>
                  <a:pt x="3831056" y="0"/>
                </a:lnTo>
                <a:lnTo>
                  <a:pt x="3869156" y="0"/>
                </a:lnTo>
                <a:lnTo>
                  <a:pt x="3869156" y="9525"/>
                </a:lnTo>
                <a:close/>
              </a:path>
              <a:path w="8696325" h="1917700">
                <a:moveTo>
                  <a:pt x="3935831" y="9525"/>
                </a:moveTo>
                <a:lnTo>
                  <a:pt x="3897731" y="9525"/>
                </a:lnTo>
                <a:lnTo>
                  <a:pt x="3897731" y="0"/>
                </a:lnTo>
                <a:lnTo>
                  <a:pt x="3935831" y="0"/>
                </a:lnTo>
                <a:lnTo>
                  <a:pt x="3935831" y="9525"/>
                </a:lnTo>
                <a:close/>
              </a:path>
              <a:path w="8696325" h="1917700">
                <a:moveTo>
                  <a:pt x="4002506" y="9525"/>
                </a:moveTo>
                <a:lnTo>
                  <a:pt x="3964406" y="9525"/>
                </a:lnTo>
                <a:lnTo>
                  <a:pt x="3964406" y="0"/>
                </a:lnTo>
                <a:lnTo>
                  <a:pt x="4002506" y="0"/>
                </a:lnTo>
                <a:lnTo>
                  <a:pt x="4002506" y="9525"/>
                </a:lnTo>
                <a:close/>
              </a:path>
              <a:path w="8696325" h="1917700">
                <a:moveTo>
                  <a:pt x="4069181" y="9525"/>
                </a:moveTo>
                <a:lnTo>
                  <a:pt x="4031081" y="9525"/>
                </a:lnTo>
                <a:lnTo>
                  <a:pt x="4031081" y="0"/>
                </a:lnTo>
                <a:lnTo>
                  <a:pt x="4069181" y="0"/>
                </a:lnTo>
                <a:lnTo>
                  <a:pt x="4069181" y="9525"/>
                </a:lnTo>
                <a:close/>
              </a:path>
              <a:path w="8696325" h="1917700">
                <a:moveTo>
                  <a:pt x="4135856" y="9525"/>
                </a:moveTo>
                <a:lnTo>
                  <a:pt x="4097756" y="9525"/>
                </a:lnTo>
                <a:lnTo>
                  <a:pt x="4097756" y="0"/>
                </a:lnTo>
                <a:lnTo>
                  <a:pt x="4135856" y="0"/>
                </a:lnTo>
                <a:lnTo>
                  <a:pt x="4135856" y="9525"/>
                </a:lnTo>
                <a:close/>
              </a:path>
              <a:path w="8696325" h="1917700">
                <a:moveTo>
                  <a:pt x="4202531" y="9525"/>
                </a:moveTo>
                <a:lnTo>
                  <a:pt x="4164431" y="9525"/>
                </a:lnTo>
                <a:lnTo>
                  <a:pt x="4164431" y="0"/>
                </a:lnTo>
                <a:lnTo>
                  <a:pt x="4202531" y="0"/>
                </a:lnTo>
                <a:lnTo>
                  <a:pt x="4202531" y="9525"/>
                </a:lnTo>
                <a:close/>
              </a:path>
              <a:path w="8696325" h="1917700">
                <a:moveTo>
                  <a:pt x="4269206" y="9525"/>
                </a:moveTo>
                <a:lnTo>
                  <a:pt x="4231106" y="9525"/>
                </a:lnTo>
                <a:lnTo>
                  <a:pt x="4231106" y="0"/>
                </a:lnTo>
                <a:lnTo>
                  <a:pt x="4269206" y="0"/>
                </a:lnTo>
                <a:lnTo>
                  <a:pt x="4269206" y="9525"/>
                </a:lnTo>
                <a:close/>
              </a:path>
              <a:path w="8696325" h="1917700">
                <a:moveTo>
                  <a:pt x="4335881" y="9525"/>
                </a:moveTo>
                <a:lnTo>
                  <a:pt x="4297781" y="9525"/>
                </a:lnTo>
                <a:lnTo>
                  <a:pt x="4297781" y="0"/>
                </a:lnTo>
                <a:lnTo>
                  <a:pt x="4335881" y="0"/>
                </a:lnTo>
                <a:lnTo>
                  <a:pt x="4335881" y="9525"/>
                </a:lnTo>
                <a:close/>
              </a:path>
              <a:path w="8696325" h="1917700">
                <a:moveTo>
                  <a:pt x="4402556" y="9525"/>
                </a:moveTo>
                <a:lnTo>
                  <a:pt x="4364456" y="9525"/>
                </a:lnTo>
                <a:lnTo>
                  <a:pt x="4364456" y="0"/>
                </a:lnTo>
                <a:lnTo>
                  <a:pt x="4402556" y="0"/>
                </a:lnTo>
                <a:lnTo>
                  <a:pt x="4402556" y="9525"/>
                </a:lnTo>
                <a:close/>
              </a:path>
              <a:path w="8696325" h="1917700">
                <a:moveTo>
                  <a:pt x="4469231" y="9525"/>
                </a:moveTo>
                <a:lnTo>
                  <a:pt x="4431131" y="9525"/>
                </a:lnTo>
                <a:lnTo>
                  <a:pt x="4431131" y="0"/>
                </a:lnTo>
                <a:lnTo>
                  <a:pt x="4469231" y="0"/>
                </a:lnTo>
                <a:lnTo>
                  <a:pt x="4469231" y="9525"/>
                </a:lnTo>
                <a:close/>
              </a:path>
              <a:path w="8696325" h="1917700">
                <a:moveTo>
                  <a:pt x="4535906" y="9525"/>
                </a:moveTo>
                <a:lnTo>
                  <a:pt x="4497806" y="9525"/>
                </a:lnTo>
                <a:lnTo>
                  <a:pt x="4497806" y="0"/>
                </a:lnTo>
                <a:lnTo>
                  <a:pt x="4535906" y="0"/>
                </a:lnTo>
                <a:lnTo>
                  <a:pt x="4535906" y="9525"/>
                </a:lnTo>
                <a:close/>
              </a:path>
              <a:path w="8696325" h="1917700">
                <a:moveTo>
                  <a:pt x="4602581" y="9525"/>
                </a:moveTo>
                <a:lnTo>
                  <a:pt x="4564481" y="9525"/>
                </a:lnTo>
                <a:lnTo>
                  <a:pt x="4564481" y="0"/>
                </a:lnTo>
                <a:lnTo>
                  <a:pt x="4602581" y="0"/>
                </a:lnTo>
                <a:lnTo>
                  <a:pt x="4602581" y="9525"/>
                </a:lnTo>
                <a:close/>
              </a:path>
              <a:path w="8696325" h="1917700">
                <a:moveTo>
                  <a:pt x="4669256" y="9525"/>
                </a:moveTo>
                <a:lnTo>
                  <a:pt x="4631156" y="9525"/>
                </a:lnTo>
                <a:lnTo>
                  <a:pt x="4631156" y="0"/>
                </a:lnTo>
                <a:lnTo>
                  <a:pt x="4669256" y="0"/>
                </a:lnTo>
                <a:lnTo>
                  <a:pt x="4669256" y="9525"/>
                </a:lnTo>
                <a:close/>
              </a:path>
              <a:path w="8696325" h="1917700">
                <a:moveTo>
                  <a:pt x="4735931" y="9525"/>
                </a:moveTo>
                <a:lnTo>
                  <a:pt x="4697831" y="9525"/>
                </a:lnTo>
                <a:lnTo>
                  <a:pt x="4697831" y="0"/>
                </a:lnTo>
                <a:lnTo>
                  <a:pt x="4735931" y="0"/>
                </a:lnTo>
                <a:lnTo>
                  <a:pt x="4735931" y="9525"/>
                </a:lnTo>
                <a:close/>
              </a:path>
              <a:path w="8696325" h="1917700">
                <a:moveTo>
                  <a:pt x="4802606" y="9525"/>
                </a:moveTo>
                <a:lnTo>
                  <a:pt x="4764506" y="9525"/>
                </a:lnTo>
                <a:lnTo>
                  <a:pt x="4764506" y="0"/>
                </a:lnTo>
                <a:lnTo>
                  <a:pt x="4802606" y="0"/>
                </a:lnTo>
                <a:lnTo>
                  <a:pt x="4802606" y="9525"/>
                </a:lnTo>
                <a:close/>
              </a:path>
              <a:path w="8696325" h="1917700">
                <a:moveTo>
                  <a:pt x="4869281" y="9525"/>
                </a:moveTo>
                <a:lnTo>
                  <a:pt x="4831181" y="9525"/>
                </a:lnTo>
                <a:lnTo>
                  <a:pt x="4831181" y="0"/>
                </a:lnTo>
                <a:lnTo>
                  <a:pt x="4869281" y="0"/>
                </a:lnTo>
                <a:lnTo>
                  <a:pt x="4869281" y="9525"/>
                </a:lnTo>
                <a:close/>
              </a:path>
              <a:path w="8696325" h="1917700">
                <a:moveTo>
                  <a:pt x="4935956" y="9525"/>
                </a:moveTo>
                <a:lnTo>
                  <a:pt x="4897856" y="9525"/>
                </a:lnTo>
                <a:lnTo>
                  <a:pt x="4897856" y="0"/>
                </a:lnTo>
                <a:lnTo>
                  <a:pt x="4935956" y="0"/>
                </a:lnTo>
                <a:lnTo>
                  <a:pt x="4935956" y="9525"/>
                </a:lnTo>
                <a:close/>
              </a:path>
              <a:path w="8696325" h="1917700">
                <a:moveTo>
                  <a:pt x="5002631" y="9525"/>
                </a:moveTo>
                <a:lnTo>
                  <a:pt x="4964531" y="9525"/>
                </a:lnTo>
                <a:lnTo>
                  <a:pt x="4964531" y="0"/>
                </a:lnTo>
                <a:lnTo>
                  <a:pt x="5002631" y="0"/>
                </a:lnTo>
                <a:lnTo>
                  <a:pt x="5002631" y="9525"/>
                </a:lnTo>
                <a:close/>
              </a:path>
              <a:path w="8696325" h="1917700">
                <a:moveTo>
                  <a:pt x="5069306" y="9525"/>
                </a:moveTo>
                <a:lnTo>
                  <a:pt x="5031206" y="9525"/>
                </a:lnTo>
                <a:lnTo>
                  <a:pt x="5031206" y="0"/>
                </a:lnTo>
                <a:lnTo>
                  <a:pt x="5069306" y="0"/>
                </a:lnTo>
                <a:lnTo>
                  <a:pt x="5069306" y="9525"/>
                </a:lnTo>
                <a:close/>
              </a:path>
              <a:path w="8696325" h="1917700">
                <a:moveTo>
                  <a:pt x="5135981" y="9525"/>
                </a:moveTo>
                <a:lnTo>
                  <a:pt x="5097881" y="9525"/>
                </a:lnTo>
                <a:lnTo>
                  <a:pt x="5097881" y="0"/>
                </a:lnTo>
                <a:lnTo>
                  <a:pt x="5135981" y="0"/>
                </a:lnTo>
                <a:lnTo>
                  <a:pt x="5135981" y="9525"/>
                </a:lnTo>
                <a:close/>
              </a:path>
              <a:path w="8696325" h="1917700">
                <a:moveTo>
                  <a:pt x="5202656" y="9525"/>
                </a:moveTo>
                <a:lnTo>
                  <a:pt x="5164556" y="9525"/>
                </a:lnTo>
                <a:lnTo>
                  <a:pt x="5164556" y="0"/>
                </a:lnTo>
                <a:lnTo>
                  <a:pt x="5202656" y="0"/>
                </a:lnTo>
                <a:lnTo>
                  <a:pt x="5202656" y="9525"/>
                </a:lnTo>
                <a:close/>
              </a:path>
              <a:path w="8696325" h="1917700">
                <a:moveTo>
                  <a:pt x="5269331" y="9525"/>
                </a:moveTo>
                <a:lnTo>
                  <a:pt x="5231231" y="9525"/>
                </a:lnTo>
                <a:lnTo>
                  <a:pt x="5231231" y="0"/>
                </a:lnTo>
                <a:lnTo>
                  <a:pt x="5269331" y="0"/>
                </a:lnTo>
                <a:lnTo>
                  <a:pt x="5269331" y="9525"/>
                </a:lnTo>
                <a:close/>
              </a:path>
              <a:path w="8696325" h="1917700">
                <a:moveTo>
                  <a:pt x="5336006" y="9525"/>
                </a:moveTo>
                <a:lnTo>
                  <a:pt x="5297906" y="9525"/>
                </a:lnTo>
                <a:lnTo>
                  <a:pt x="5297906" y="0"/>
                </a:lnTo>
                <a:lnTo>
                  <a:pt x="5336006" y="0"/>
                </a:lnTo>
                <a:lnTo>
                  <a:pt x="5336006" y="9525"/>
                </a:lnTo>
                <a:close/>
              </a:path>
              <a:path w="8696325" h="1917700">
                <a:moveTo>
                  <a:pt x="5402681" y="9525"/>
                </a:moveTo>
                <a:lnTo>
                  <a:pt x="5364581" y="9525"/>
                </a:lnTo>
                <a:lnTo>
                  <a:pt x="5364581" y="0"/>
                </a:lnTo>
                <a:lnTo>
                  <a:pt x="5402681" y="0"/>
                </a:lnTo>
                <a:lnTo>
                  <a:pt x="5402681" y="9525"/>
                </a:lnTo>
                <a:close/>
              </a:path>
              <a:path w="8696325" h="1917700">
                <a:moveTo>
                  <a:pt x="5469356" y="9525"/>
                </a:moveTo>
                <a:lnTo>
                  <a:pt x="5431256" y="9525"/>
                </a:lnTo>
                <a:lnTo>
                  <a:pt x="5431256" y="0"/>
                </a:lnTo>
                <a:lnTo>
                  <a:pt x="5469356" y="0"/>
                </a:lnTo>
                <a:lnTo>
                  <a:pt x="5469356" y="9525"/>
                </a:lnTo>
                <a:close/>
              </a:path>
              <a:path w="8696325" h="1917700">
                <a:moveTo>
                  <a:pt x="5536031" y="9525"/>
                </a:moveTo>
                <a:lnTo>
                  <a:pt x="5497931" y="9525"/>
                </a:lnTo>
                <a:lnTo>
                  <a:pt x="5497931" y="0"/>
                </a:lnTo>
                <a:lnTo>
                  <a:pt x="5536031" y="0"/>
                </a:lnTo>
                <a:lnTo>
                  <a:pt x="5536031" y="9525"/>
                </a:lnTo>
                <a:close/>
              </a:path>
              <a:path w="8696325" h="1917700">
                <a:moveTo>
                  <a:pt x="5602706" y="9525"/>
                </a:moveTo>
                <a:lnTo>
                  <a:pt x="5564606" y="9525"/>
                </a:lnTo>
                <a:lnTo>
                  <a:pt x="5564606" y="0"/>
                </a:lnTo>
                <a:lnTo>
                  <a:pt x="5602706" y="0"/>
                </a:lnTo>
                <a:lnTo>
                  <a:pt x="5602706" y="9525"/>
                </a:lnTo>
                <a:close/>
              </a:path>
              <a:path w="8696325" h="1917700">
                <a:moveTo>
                  <a:pt x="5669381" y="9525"/>
                </a:moveTo>
                <a:lnTo>
                  <a:pt x="5631281" y="9525"/>
                </a:lnTo>
                <a:lnTo>
                  <a:pt x="5631281" y="0"/>
                </a:lnTo>
                <a:lnTo>
                  <a:pt x="5669381" y="0"/>
                </a:lnTo>
                <a:lnTo>
                  <a:pt x="5669381" y="9525"/>
                </a:lnTo>
                <a:close/>
              </a:path>
              <a:path w="8696325" h="1917700">
                <a:moveTo>
                  <a:pt x="5736056" y="9525"/>
                </a:moveTo>
                <a:lnTo>
                  <a:pt x="5697956" y="9525"/>
                </a:lnTo>
                <a:lnTo>
                  <a:pt x="5697956" y="0"/>
                </a:lnTo>
                <a:lnTo>
                  <a:pt x="5736056" y="0"/>
                </a:lnTo>
                <a:lnTo>
                  <a:pt x="5736056" y="9525"/>
                </a:lnTo>
                <a:close/>
              </a:path>
              <a:path w="8696325" h="1917700">
                <a:moveTo>
                  <a:pt x="5802731" y="9525"/>
                </a:moveTo>
                <a:lnTo>
                  <a:pt x="5764631" y="9525"/>
                </a:lnTo>
                <a:lnTo>
                  <a:pt x="5764631" y="0"/>
                </a:lnTo>
                <a:lnTo>
                  <a:pt x="5802731" y="0"/>
                </a:lnTo>
                <a:lnTo>
                  <a:pt x="5802731" y="9525"/>
                </a:lnTo>
                <a:close/>
              </a:path>
              <a:path w="8696325" h="1917700">
                <a:moveTo>
                  <a:pt x="5869406" y="9525"/>
                </a:moveTo>
                <a:lnTo>
                  <a:pt x="5831306" y="9525"/>
                </a:lnTo>
                <a:lnTo>
                  <a:pt x="5831306" y="0"/>
                </a:lnTo>
                <a:lnTo>
                  <a:pt x="5869406" y="0"/>
                </a:lnTo>
                <a:lnTo>
                  <a:pt x="5869406" y="9525"/>
                </a:lnTo>
                <a:close/>
              </a:path>
              <a:path w="8696325" h="1917700">
                <a:moveTo>
                  <a:pt x="5936081" y="9525"/>
                </a:moveTo>
                <a:lnTo>
                  <a:pt x="5897981" y="9525"/>
                </a:lnTo>
                <a:lnTo>
                  <a:pt x="5897981" y="0"/>
                </a:lnTo>
                <a:lnTo>
                  <a:pt x="5936081" y="0"/>
                </a:lnTo>
                <a:lnTo>
                  <a:pt x="5936081" y="9525"/>
                </a:lnTo>
                <a:close/>
              </a:path>
              <a:path w="8696325" h="1917700">
                <a:moveTo>
                  <a:pt x="6002756" y="9525"/>
                </a:moveTo>
                <a:lnTo>
                  <a:pt x="5964656" y="9525"/>
                </a:lnTo>
                <a:lnTo>
                  <a:pt x="5964656" y="0"/>
                </a:lnTo>
                <a:lnTo>
                  <a:pt x="6002756" y="0"/>
                </a:lnTo>
                <a:lnTo>
                  <a:pt x="6002756" y="9525"/>
                </a:lnTo>
                <a:close/>
              </a:path>
              <a:path w="8696325" h="1917700">
                <a:moveTo>
                  <a:pt x="6069431" y="9525"/>
                </a:moveTo>
                <a:lnTo>
                  <a:pt x="6031331" y="9525"/>
                </a:lnTo>
                <a:lnTo>
                  <a:pt x="6031331" y="0"/>
                </a:lnTo>
                <a:lnTo>
                  <a:pt x="6069431" y="0"/>
                </a:lnTo>
                <a:lnTo>
                  <a:pt x="6069431" y="9525"/>
                </a:lnTo>
                <a:close/>
              </a:path>
              <a:path w="8696325" h="1917700">
                <a:moveTo>
                  <a:pt x="6136106" y="9525"/>
                </a:moveTo>
                <a:lnTo>
                  <a:pt x="6098006" y="9525"/>
                </a:lnTo>
                <a:lnTo>
                  <a:pt x="6098006" y="0"/>
                </a:lnTo>
                <a:lnTo>
                  <a:pt x="6136106" y="0"/>
                </a:lnTo>
                <a:lnTo>
                  <a:pt x="6136106" y="9525"/>
                </a:lnTo>
                <a:close/>
              </a:path>
              <a:path w="8696325" h="1917700">
                <a:moveTo>
                  <a:pt x="6202781" y="9525"/>
                </a:moveTo>
                <a:lnTo>
                  <a:pt x="6164681" y="9525"/>
                </a:lnTo>
                <a:lnTo>
                  <a:pt x="6164681" y="0"/>
                </a:lnTo>
                <a:lnTo>
                  <a:pt x="6202781" y="0"/>
                </a:lnTo>
                <a:lnTo>
                  <a:pt x="6202781" y="9525"/>
                </a:lnTo>
                <a:close/>
              </a:path>
              <a:path w="8696325" h="1917700">
                <a:moveTo>
                  <a:pt x="6269456" y="9525"/>
                </a:moveTo>
                <a:lnTo>
                  <a:pt x="6231356" y="9525"/>
                </a:lnTo>
                <a:lnTo>
                  <a:pt x="6231356" y="0"/>
                </a:lnTo>
                <a:lnTo>
                  <a:pt x="6269456" y="0"/>
                </a:lnTo>
                <a:lnTo>
                  <a:pt x="6269456" y="9525"/>
                </a:lnTo>
                <a:close/>
              </a:path>
              <a:path w="8696325" h="1917700">
                <a:moveTo>
                  <a:pt x="6336131" y="9525"/>
                </a:moveTo>
                <a:lnTo>
                  <a:pt x="6298031" y="9525"/>
                </a:lnTo>
                <a:lnTo>
                  <a:pt x="6298031" y="0"/>
                </a:lnTo>
                <a:lnTo>
                  <a:pt x="6336131" y="0"/>
                </a:lnTo>
                <a:lnTo>
                  <a:pt x="6336131" y="9525"/>
                </a:lnTo>
                <a:close/>
              </a:path>
              <a:path w="8696325" h="1917700">
                <a:moveTo>
                  <a:pt x="6402806" y="9525"/>
                </a:moveTo>
                <a:lnTo>
                  <a:pt x="6364706" y="9525"/>
                </a:lnTo>
                <a:lnTo>
                  <a:pt x="6364706" y="0"/>
                </a:lnTo>
                <a:lnTo>
                  <a:pt x="6402806" y="0"/>
                </a:lnTo>
                <a:lnTo>
                  <a:pt x="6402806" y="9525"/>
                </a:lnTo>
                <a:close/>
              </a:path>
              <a:path w="8696325" h="1917700">
                <a:moveTo>
                  <a:pt x="6469481" y="9525"/>
                </a:moveTo>
                <a:lnTo>
                  <a:pt x="6431381" y="9525"/>
                </a:lnTo>
                <a:lnTo>
                  <a:pt x="6431381" y="0"/>
                </a:lnTo>
                <a:lnTo>
                  <a:pt x="6469481" y="0"/>
                </a:lnTo>
                <a:lnTo>
                  <a:pt x="6469481" y="9525"/>
                </a:lnTo>
                <a:close/>
              </a:path>
              <a:path w="8696325" h="1917700">
                <a:moveTo>
                  <a:pt x="6536156" y="9525"/>
                </a:moveTo>
                <a:lnTo>
                  <a:pt x="6498056" y="9525"/>
                </a:lnTo>
                <a:lnTo>
                  <a:pt x="6498056" y="0"/>
                </a:lnTo>
                <a:lnTo>
                  <a:pt x="6536156" y="0"/>
                </a:lnTo>
                <a:lnTo>
                  <a:pt x="6536156" y="9525"/>
                </a:lnTo>
                <a:close/>
              </a:path>
              <a:path w="8696325" h="1917700">
                <a:moveTo>
                  <a:pt x="6602831" y="9525"/>
                </a:moveTo>
                <a:lnTo>
                  <a:pt x="6564731" y="9525"/>
                </a:lnTo>
                <a:lnTo>
                  <a:pt x="6564731" y="0"/>
                </a:lnTo>
                <a:lnTo>
                  <a:pt x="6602831" y="0"/>
                </a:lnTo>
                <a:lnTo>
                  <a:pt x="6602831" y="9525"/>
                </a:lnTo>
                <a:close/>
              </a:path>
              <a:path w="8696325" h="1917700">
                <a:moveTo>
                  <a:pt x="6669506" y="9525"/>
                </a:moveTo>
                <a:lnTo>
                  <a:pt x="6631406" y="9525"/>
                </a:lnTo>
                <a:lnTo>
                  <a:pt x="6631406" y="0"/>
                </a:lnTo>
                <a:lnTo>
                  <a:pt x="6669506" y="0"/>
                </a:lnTo>
                <a:lnTo>
                  <a:pt x="6669506" y="9525"/>
                </a:lnTo>
                <a:close/>
              </a:path>
              <a:path w="8696325" h="1917700">
                <a:moveTo>
                  <a:pt x="6736181" y="9525"/>
                </a:moveTo>
                <a:lnTo>
                  <a:pt x="6698081" y="9525"/>
                </a:lnTo>
                <a:lnTo>
                  <a:pt x="6698081" y="0"/>
                </a:lnTo>
                <a:lnTo>
                  <a:pt x="6736181" y="0"/>
                </a:lnTo>
                <a:lnTo>
                  <a:pt x="6736181" y="9525"/>
                </a:lnTo>
                <a:close/>
              </a:path>
              <a:path w="8696325" h="1917700">
                <a:moveTo>
                  <a:pt x="6802856" y="9525"/>
                </a:moveTo>
                <a:lnTo>
                  <a:pt x="6764756" y="9525"/>
                </a:lnTo>
                <a:lnTo>
                  <a:pt x="6764756" y="0"/>
                </a:lnTo>
                <a:lnTo>
                  <a:pt x="6802856" y="0"/>
                </a:lnTo>
                <a:lnTo>
                  <a:pt x="6802856" y="9525"/>
                </a:lnTo>
                <a:close/>
              </a:path>
              <a:path w="8696325" h="1917700">
                <a:moveTo>
                  <a:pt x="6869531" y="9525"/>
                </a:moveTo>
                <a:lnTo>
                  <a:pt x="6831431" y="9525"/>
                </a:lnTo>
                <a:lnTo>
                  <a:pt x="6831431" y="0"/>
                </a:lnTo>
                <a:lnTo>
                  <a:pt x="6869531" y="0"/>
                </a:lnTo>
                <a:lnTo>
                  <a:pt x="6869531" y="9525"/>
                </a:lnTo>
                <a:close/>
              </a:path>
              <a:path w="8696325" h="1917700">
                <a:moveTo>
                  <a:pt x="6936206" y="9525"/>
                </a:moveTo>
                <a:lnTo>
                  <a:pt x="6898106" y="9525"/>
                </a:lnTo>
                <a:lnTo>
                  <a:pt x="6898106" y="0"/>
                </a:lnTo>
                <a:lnTo>
                  <a:pt x="6936206" y="0"/>
                </a:lnTo>
                <a:lnTo>
                  <a:pt x="6936206" y="9525"/>
                </a:lnTo>
                <a:close/>
              </a:path>
              <a:path w="8696325" h="1917700">
                <a:moveTo>
                  <a:pt x="7002881" y="9525"/>
                </a:moveTo>
                <a:lnTo>
                  <a:pt x="6964781" y="9525"/>
                </a:lnTo>
                <a:lnTo>
                  <a:pt x="6964781" y="0"/>
                </a:lnTo>
                <a:lnTo>
                  <a:pt x="7002881" y="0"/>
                </a:lnTo>
                <a:lnTo>
                  <a:pt x="7002881" y="9525"/>
                </a:lnTo>
                <a:close/>
              </a:path>
              <a:path w="8696325" h="1917700">
                <a:moveTo>
                  <a:pt x="7069556" y="9525"/>
                </a:moveTo>
                <a:lnTo>
                  <a:pt x="7031456" y="9525"/>
                </a:lnTo>
                <a:lnTo>
                  <a:pt x="7031456" y="0"/>
                </a:lnTo>
                <a:lnTo>
                  <a:pt x="7069556" y="0"/>
                </a:lnTo>
                <a:lnTo>
                  <a:pt x="7069556" y="9525"/>
                </a:lnTo>
                <a:close/>
              </a:path>
              <a:path w="8696325" h="1917700">
                <a:moveTo>
                  <a:pt x="7136231" y="9525"/>
                </a:moveTo>
                <a:lnTo>
                  <a:pt x="7098131" y="9525"/>
                </a:lnTo>
                <a:lnTo>
                  <a:pt x="7098131" y="0"/>
                </a:lnTo>
                <a:lnTo>
                  <a:pt x="7136231" y="0"/>
                </a:lnTo>
                <a:lnTo>
                  <a:pt x="7136231" y="9525"/>
                </a:lnTo>
                <a:close/>
              </a:path>
              <a:path w="8696325" h="1917700">
                <a:moveTo>
                  <a:pt x="7202906" y="9525"/>
                </a:moveTo>
                <a:lnTo>
                  <a:pt x="7164806" y="9525"/>
                </a:lnTo>
                <a:lnTo>
                  <a:pt x="7164806" y="0"/>
                </a:lnTo>
                <a:lnTo>
                  <a:pt x="7202906" y="0"/>
                </a:lnTo>
                <a:lnTo>
                  <a:pt x="7202906" y="9525"/>
                </a:lnTo>
                <a:close/>
              </a:path>
              <a:path w="8696325" h="1917700">
                <a:moveTo>
                  <a:pt x="7269581" y="9525"/>
                </a:moveTo>
                <a:lnTo>
                  <a:pt x="7231481" y="9525"/>
                </a:lnTo>
                <a:lnTo>
                  <a:pt x="7231481" y="0"/>
                </a:lnTo>
                <a:lnTo>
                  <a:pt x="7269581" y="0"/>
                </a:lnTo>
                <a:lnTo>
                  <a:pt x="7269581" y="9525"/>
                </a:lnTo>
                <a:close/>
              </a:path>
              <a:path w="8696325" h="1917700">
                <a:moveTo>
                  <a:pt x="7336256" y="9525"/>
                </a:moveTo>
                <a:lnTo>
                  <a:pt x="7298156" y="9525"/>
                </a:lnTo>
                <a:lnTo>
                  <a:pt x="7298156" y="0"/>
                </a:lnTo>
                <a:lnTo>
                  <a:pt x="7336256" y="0"/>
                </a:lnTo>
                <a:lnTo>
                  <a:pt x="7336256" y="9525"/>
                </a:lnTo>
                <a:close/>
              </a:path>
              <a:path w="8696325" h="1917700">
                <a:moveTo>
                  <a:pt x="7402931" y="9525"/>
                </a:moveTo>
                <a:lnTo>
                  <a:pt x="7364831" y="9525"/>
                </a:lnTo>
                <a:lnTo>
                  <a:pt x="7364831" y="0"/>
                </a:lnTo>
                <a:lnTo>
                  <a:pt x="7402931" y="0"/>
                </a:lnTo>
                <a:lnTo>
                  <a:pt x="7402931" y="9525"/>
                </a:lnTo>
                <a:close/>
              </a:path>
              <a:path w="8696325" h="1917700">
                <a:moveTo>
                  <a:pt x="7469606" y="9525"/>
                </a:moveTo>
                <a:lnTo>
                  <a:pt x="7431506" y="9525"/>
                </a:lnTo>
                <a:lnTo>
                  <a:pt x="7431506" y="0"/>
                </a:lnTo>
                <a:lnTo>
                  <a:pt x="7469606" y="0"/>
                </a:lnTo>
                <a:lnTo>
                  <a:pt x="7469606" y="9525"/>
                </a:lnTo>
                <a:close/>
              </a:path>
              <a:path w="8696325" h="1917700">
                <a:moveTo>
                  <a:pt x="7536281" y="9525"/>
                </a:moveTo>
                <a:lnTo>
                  <a:pt x="7498181" y="9525"/>
                </a:lnTo>
                <a:lnTo>
                  <a:pt x="7498181" y="0"/>
                </a:lnTo>
                <a:lnTo>
                  <a:pt x="7536281" y="0"/>
                </a:lnTo>
                <a:lnTo>
                  <a:pt x="7536281" y="9525"/>
                </a:lnTo>
                <a:close/>
              </a:path>
              <a:path w="8696325" h="1917700">
                <a:moveTo>
                  <a:pt x="7602956" y="9525"/>
                </a:moveTo>
                <a:lnTo>
                  <a:pt x="7564856" y="9525"/>
                </a:lnTo>
                <a:lnTo>
                  <a:pt x="7564856" y="0"/>
                </a:lnTo>
                <a:lnTo>
                  <a:pt x="7602956" y="0"/>
                </a:lnTo>
                <a:lnTo>
                  <a:pt x="7602956" y="9525"/>
                </a:lnTo>
                <a:close/>
              </a:path>
              <a:path w="8696325" h="1917700">
                <a:moveTo>
                  <a:pt x="7669631" y="9525"/>
                </a:moveTo>
                <a:lnTo>
                  <a:pt x="7631531" y="9525"/>
                </a:lnTo>
                <a:lnTo>
                  <a:pt x="7631531" y="0"/>
                </a:lnTo>
                <a:lnTo>
                  <a:pt x="7669631" y="0"/>
                </a:lnTo>
                <a:lnTo>
                  <a:pt x="7669631" y="9525"/>
                </a:lnTo>
                <a:close/>
              </a:path>
              <a:path w="8696325" h="1917700">
                <a:moveTo>
                  <a:pt x="7736306" y="9525"/>
                </a:moveTo>
                <a:lnTo>
                  <a:pt x="7698206" y="9525"/>
                </a:lnTo>
                <a:lnTo>
                  <a:pt x="7698206" y="0"/>
                </a:lnTo>
                <a:lnTo>
                  <a:pt x="7736306" y="0"/>
                </a:lnTo>
                <a:lnTo>
                  <a:pt x="7736306" y="9525"/>
                </a:lnTo>
                <a:close/>
              </a:path>
              <a:path w="8696325" h="1917700">
                <a:moveTo>
                  <a:pt x="7802981" y="9525"/>
                </a:moveTo>
                <a:lnTo>
                  <a:pt x="7764881" y="9525"/>
                </a:lnTo>
                <a:lnTo>
                  <a:pt x="7764881" y="0"/>
                </a:lnTo>
                <a:lnTo>
                  <a:pt x="7802981" y="0"/>
                </a:lnTo>
                <a:lnTo>
                  <a:pt x="7802981" y="9525"/>
                </a:lnTo>
                <a:close/>
              </a:path>
              <a:path w="8696325" h="1917700">
                <a:moveTo>
                  <a:pt x="7869656" y="9525"/>
                </a:moveTo>
                <a:lnTo>
                  <a:pt x="7831556" y="9525"/>
                </a:lnTo>
                <a:lnTo>
                  <a:pt x="7831556" y="0"/>
                </a:lnTo>
                <a:lnTo>
                  <a:pt x="7869656" y="0"/>
                </a:lnTo>
                <a:lnTo>
                  <a:pt x="7869656" y="9525"/>
                </a:lnTo>
                <a:close/>
              </a:path>
              <a:path w="8696325" h="1917700">
                <a:moveTo>
                  <a:pt x="7936331" y="9525"/>
                </a:moveTo>
                <a:lnTo>
                  <a:pt x="7898231" y="9525"/>
                </a:lnTo>
                <a:lnTo>
                  <a:pt x="7898231" y="0"/>
                </a:lnTo>
                <a:lnTo>
                  <a:pt x="7936331" y="0"/>
                </a:lnTo>
                <a:lnTo>
                  <a:pt x="7936331" y="9525"/>
                </a:lnTo>
                <a:close/>
              </a:path>
              <a:path w="8696325" h="1917700">
                <a:moveTo>
                  <a:pt x="8003006" y="9525"/>
                </a:moveTo>
                <a:lnTo>
                  <a:pt x="7964906" y="9525"/>
                </a:lnTo>
                <a:lnTo>
                  <a:pt x="7964906" y="0"/>
                </a:lnTo>
                <a:lnTo>
                  <a:pt x="8003006" y="0"/>
                </a:lnTo>
                <a:lnTo>
                  <a:pt x="8003006" y="9525"/>
                </a:lnTo>
                <a:close/>
              </a:path>
              <a:path w="8696325" h="1917700">
                <a:moveTo>
                  <a:pt x="8069681" y="9525"/>
                </a:moveTo>
                <a:lnTo>
                  <a:pt x="8031581" y="9525"/>
                </a:lnTo>
                <a:lnTo>
                  <a:pt x="8031581" y="0"/>
                </a:lnTo>
                <a:lnTo>
                  <a:pt x="8069681" y="0"/>
                </a:lnTo>
                <a:lnTo>
                  <a:pt x="8069681" y="9525"/>
                </a:lnTo>
                <a:close/>
              </a:path>
              <a:path w="8696325" h="1917700">
                <a:moveTo>
                  <a:pt x="8136356" y="9525"/>
                </a:moveTo>
                <a:lnTo>
                  <a:pt x="8098256" y="9525"/>
                </a:lnTo>
                <a:lnTo>
                  <a:pt x="8098256" y="0"/>
                </a:lnTo>
                <a:lnTo>
                  <a:pt x="8136356" y="0"/>
                </a:lnTo>
                <a:lnTo>
                  <a:pt x="8136356" y="9525"/>
                </a:lnTo>
                <a:close/>
              </a:path>
              <a:path w="8696325" h="1917700">
                <a:moveTo>
                  <a:pt x="8203031" y="9525"/>
                </a:moveTo>
                <a:lnTo>
                  <a:pt x="8164931" y="9525"/>
                </a:lnTo>
                <a:lnTo>
                  <a:pt x="8164931" y="0"/>
                </a:lnTo>
                <a:lnTo>
                  <a:pt x="8203031" y="0"/>
                </a:lnTo>
                <a:lnTo>
                  <a:pt x="8203031" y="9525"/>
                </a:lnTo>
                <a:close/>
              </a:path>
              <a:path w="8696325" h="1917700">
                <a:moveTo>
                  <a:pt x="8269706" y="9525"/>
                </a:moveTo>
                <a:lnTo>
                  <a:pt x="8231606" y="9525"/>
                </a:lnTo>
                <a:lnTo>
                  <a:pt x="8231606" y="0"/>
                </a:lnTo>
                <a:lnTo>
                  <a:pt x="8269706" y="0"/>
                </a:lnTo>
                <a:lnTo>
                  <a:pt x="8269706" y="9525"/>
                </a:lnTo>
                <a:close/>
              </a:path>
              <a:path w="8696325" h="1917700">
                <a:moveTo>
                  <a:pt x="8336381" y="9525"/>
                </a:moveTo>
                <a:lnTo>
                  <a:pt x="8298281" y="9525"/>
                </a:lnTo>
                <a:lnTo>
                  <a:pt x="8298281" y="0"/>
                </a:lnTo>
                <a:lnTo>
                  <a:pt x="8336381" y="0"/>
                </a:lnTo>
                <a:lnTo>
                  <a:pt x="8336381" y="9525"/>
                </a:lnTo>
                <a:close/>
              </a:path>
              <a:path w="8696325" h="1917700">
                <a:moveTo>
                  <a:pt x="8403056" y="9525"/>
                </a:moveTo>
                <a:lnTo>
                  <a:pt x="8364956" y="9525"/>
                </a:lnTo>
                <a:lnTo>
                  <a:pt x="8364956" y="0"/>
                </a:lnTo>
                <a:lnTo>
                  <a:pt x="8403056" y="0"/>
                </a:lnTo>
                <a:lnTo>
                  <a:pt x="8403056" y="9525"/>
                </a:lnTo>
                <a:close/>
              </a:path>
              <a:path w="8696325" h="1917700">
                <a:moveTo>
                  <a:pt x="8469731" y="9525"/>
                </a:moveTo>
                <a:lnTo>
                  <a:pt x="8431631" y="9525"/>
                </a:lnTo>
                <a:lnTo>
                  <a:pt x="8431631" y="0"/>
                </a:lnTo>
                <a:lnTo>
                  <a:pt x="8469731" y="0"/>
                </a:lnTo>
                <a:lnTo>
                  <a:pt x="8469731" y="9525"/>
                </a:lnTo>
                <a:close/>
              </a:path>
              <a:path w="8696325" h="1917700">
                <a:moveTo>
                  <a:pt x="8536406" y="9525"/>
                </a:moveTo>
                <a:lnTo>
                  <a:pt x="8498306" y="9525"/>
                </a:lnTo>
                <a:lnTo>
                  <a:pt x="8498306" y="0"/>
                </a:lnTo>
                <a:lnTo>
                  <a:pt x="8536406" y="0"/>
                </a:lnTo>
                <a:lnTo>
                  <a:pt x="8536406" y="9525"/>
                </a:lnTo>
                <a:close/>
              </a:path>
              <a:path w="8696325" h="1917700">
                <a:moveTo>
                  <a:pt x="8603081" y="9525"/>
                </a:moveTo>
                <a:lnTo>
                  <a:pt x="8564981" y="9525"/>
                </a:lnTo>
                <a:lnTo>
                  <a:pt x="8564981" y="0"/>
                </a:lnTo>
                <a:lnTo>
                  <a:pt x="8603081" y="0"/>
                </a:lnTo>
                <a:lnTo>
                  <a:pt x="8603081" y="9525"/>
                </a:lnTo>
                <a:close/>
              </a:path>
              <a:path w="8696325" h="1917700">
                <a:moveTo>
                  <a:pt x="8669756" y="9525"/>
                </a:moveTo>
                <a:lnTo>
                  <a:pt x="8631656" y="9525"/>
                </a:lnTo>
                <a:lnTo>
                  <a:pt x="8631656" y="0"/>
                </a:lnTo>
                <a:lnTo>
                  <a:pt x="8669756" y="0"/>
                </a:lnTo>
                <a:lnTo>
                  <a:pt x="8669756" y="9525"/>
                </a:lnTo>
                <a:close/>
              </a:path>
              <a:path w="8696325" h="1917700">
                <a:moveTo>
                  <a:pt x="8696325" y="49631"/>
                </a:moveTo>
                <a:lnTo>
                  <a:pt x="8686800" y="49631"/>
                </a:lnTo>
                <a:lnTo>
                  <a:pt x="8686800" y="11531"/>
                </a:lnTo>
                <a:lnTo>
                  <a:pt x="8696325" y="11531"/>
                </a:lnTo>
                <a:lnTo>
                  <a:pt x="8696325" y="49631"/>
                </a:lnTo>
                <a:close/>
              </a:path>
              <a:path w="8696325" h="1917700">
                <a:moveTo>
                  <a:pt x="8696325" y="116306"/>
                </a:moveTo>
                <a:lnTo>
                  <a:pt x="8686800" y="116306"/>
                </a:lnTo>
                <a:lnTo>
                  <a:pt x="8686800" y="78206"/>
                </a:lnTo>
                <a:lnTo>
                  <a:pt x="8696325" y="78206"/>
                </a:lnTo>
                <a:lnTo>
                  <a:pt x="8696325" y="116306"/>
                </a:lnTo>
                <a:close/>
              </a:path>
              <a:path w="8696325" h="1917700">
                <a:moveTo>
                  <a:pt x="8696325" y="182981"/>
                </a:moveTo>
                <a:lnTo>
                  <a:pt x="8686800" y="182981"/>
                </a:lnTo>
                <a:lnTo>
                  <a:pt x="8686800" y="144881"/>
                </a:lnTo>
                <a:lnTo>
                  <a:pt x="8696325" y="144881"/>
                </a:lnTo>
                <a:lnTo>
                  <a:pt x="8696325" y="182981"/>
                </a:lnTo>
                <a:close/>
              </a:path>
              <a:path w="8696325" h="1917700">
                <a:moveTo>
                  <a:pt x="8696325" y="249656"/>
                </a:moveTo>
                <a:lnTo>
                  <a:pt x="8686800" y="249656"/>
                </a:lnTo>
                <a:lnTo>
                  <a:pt x="8686800" y="211556"/>
                </a:lnTo>
                <a:lnTo>
                  <a:pt x="8696325" y="211556"/>
                </a:lnTo>
                <a:lnTo>
                  <a:pt x="8696325" y="249656"/>
                </a:lnTo>
                <a:close/>
              </a:path>
              <a:path w="8696325" h="1917700">
                <a:moveTo>
                  <a:pt x="8696325" y="316331"/>
                </a:moveTo>
                <a:lnTo>
                  <a:pt x="8686800" y="316331"/>
                </a:lnTo>
                <a:lnTo>
                  <a:pt x="8686800" y="278231"/>
                </a:lnTo>
                <a:lnTo>
                  <a:pt x="8696325" y="278231"/>
                </a:lnTo>
                <a:lnTo>
                  <a:pt x="8696325" y="316331"/>
                </a:lnTo>
                <a:close/>
              </a:path>
              <a:path w="8696325" h="1917700">
                <a:moveTo>
                  <a:pt x="8696325" y="383006"/>
                </a:moveTo>
                <a:lnTo>
                  <a:pt x="8686800" y="383006"/>
                </a:lnTo>
                <a:lnTo>
                  <a:pt x="8686800" y="344906"/>
                </a:lnTo>
                <a:lnTo>
                  <a:pt x="8696325" y="344906"/>
                </a:lnTo>
                <a:lnTo>
                  <a:pt x="8696325" y="383006"/>
                </a:lnTo>
                <a:close/>
              </a:path>
              <a:path w="8696325" h="1917700">
                <a:moveTo>
                  <a:pt x="8696325" y="449681"/>
                </a:moveTo>
                <a:lnTo>
                  <a:pt x="8686800" y="449681"/>
                </a:lnTo>
                <a:lnTo>
                  <a:pt x="8686800" y="411581"/>
                </a:lnTo>
                <a:lnTo>
                  <a:pt x="8696325" y="411581"/>
                </a:lnTo>
                <a:lnTo>
                  <a:pt x="8696325" y="449681"/>
                </a:lnTo>
                <a:close/>
              </a:path>
              <a:path w="8696325" h="1917700">
                <a:moveTo>
                  <a:pt x="8696325" y="516356"/>
                </a:moveTo>
                <a:lnTo>
                  <a:pt x="8686800" y="516356"/>
                </a:lnTo>
                <a:lnTo>
                  <a:pt x="8686800" y="478256"/>
                </a:lnTo>
                <a:lnTo>
                  <a:pt x="8696325" y="478256"/>
                </a:lnTo>
                <a:lnTo>
                  <a:pt x="8696325" y="516356"/>
                </a:lnTo>
                <a:close/>
              </a:path>
              <a:path w="8696325" h="1917700">
                <a:moveTo>
                  <a:pt x="8696325" y="583031"/>
                </a:moveTo>
                <a:lnTo>
                  <a:pt x="8686800" y="583031"/>
                </a:lnTo>
                <a:lnTo>
                  <a:pt x="8686800" y="544931"/>
                </a:lnTo>
                <a:lnTo>
                  <a:pt x="8696325" y="544931"/>
                </a:lnTo>
                <a:lnTo>
                  <a:pt x="8696325" y="583031"/>
                </a:lnTo>
                <a:close/>
              </a:path>
              <a:path w="8696325" h="1917700">
                <a:moveTo>
                  <a:pt x="8696325" y="649706"/>
                </a:moveTo>
                <a:lnTo>
                  <a:pt x="8686800" y="649706"/>
                </a:lnTo>
                <a:lnTo>
                  <a:pt x="8686800" y="611606"/>
                </a:lnTo>
                <a:lnTo>
                  <a:pt x="8696325" y="611606"/>
                </a:lnTo>
                <a:lnTo>
                  <a:pt x="8696325" y="649706"/>
                </a:lnTo>
                <a:close/>
              </a:path>
              <a:path w="8696325" h="1917700">
                <a:moveTo>
                  <a:pt x="8696325" y="716381"/>
                </a:moveTo>
                <a:lnTo>
                  <a:pt x="8686800" y="716381"/>
                </a:lnTo>
                <a:lnTo>
                  <a:pt x="8686800" y="678281"/>
                </a:lnTo>
                <a:lnTo>
                  <a:pt x="8696325" y="678281"/>
                </a:lnTo>
                <a:lnTo>
                  <a:pt x="8696325" y="716381"/>
                </a:lnTo>
                <a:close/>
              </a:path>
              <a:path w="8696325" h="1917700">
                <a:moveTo>
                  <a:pt x="8696325" y="783056"/>
                </a:moveTo>
                <a:lnTo>
                  <a:pt x="8686800" y="783056"/>
                </a:lnTo>
                <a:lnTo>
                  <a:pt x="8686800" y="744956"/>
                </a:lnTo>
                <a:lnTo>
                  <a:pt x="8696325" y="744956"/>
                </a:lnTo>
                <a:lnTo>
                  <a:pt x="8696325" y="783056"/>
                </a:lnTo>
                <a:close/>
              </a:path>
              <a:path w="8696325" h="1917700">
                <a:moveTo>
                  <a:pt x="8696325" y="849731"/>
                </a:moveTo>
                <a:lnTo>
                  <a:pt x="8686800" y="849731"/>
                </a:lnTo>
                <a:lnTo>
                  <a:pt x="8686800" y="811631"/>
                </a:lnTo>
                <a:lnTo>
                  <a:pt x="8696325" y="811631"/>
                </a:lnTo>
                <a:lnTo>
                  <a:pt x="8696325" y="849731"/>
                </a:lnTo>
                <a:close/>
              </a:path>
              <a:path w="8696325" h="1917700">
                <a:moveTo>
                  <a:pt x="8696325" y="916406"/>
                </a:moveTo>
                <a:lnTo>
                  <a:pt x="8686800" y="916406"/>
                </a:lnTo>
                <a:lnTo>
                  <a:pt x="8686800" y="878306"/>
                </a:lnTo>
                <a:lnTo>
                  <a:pt x="8696325" y="878306"/>
                </a:lnTo>
                <a:lnTo>
                  <a:pt x="8696325" y="916406"/>
                </a:lnTo>
                <a:close/>
              </a:path>
              <a:path w="8696325" h="1917700">
                <a:moveTo>
                  <a:pt x="8696325" y="983081"/>
                </a:moveTo>
                <a:lnTo>
                  <a:pt x="8686800" y="983081"/>
                </a:lnTo>
                <a:lnTo>
                  <a:pt x="8686800" y="944981"/>
                </a:lnTo>
                <a:lnTo>
                  <a:pt x="8696325" y="944981"/>
                </a:lnTo>
                <a:lnTo>
                  <a:pt x="8696325" y="983081"/>
                </a:lnTo>
                <a:close/>
              </a:path>
              <a:path w="8696325" h="1917700">
                <a:moveTo>
                  <a:pt x="8696325" y="1049756"/>
                </a:moveTo>
                <a:lnTo>
                  <a:pt x="8686800" y="1049756"/>
                </a:lnTo>
                <a:lnTo>
                  <a:pt x="8686800" y="1011656"/>
                </a:lnTo>
                <a:lnTo>
                  <a:pt x="8696325" y="1011656"/>
                </a:lnTo>
                <a:lnTo>
                  <a:pt x="8696325" y="1049756"/>
                </a:lnTo>
                <a:close/>
              </a:path>
              <a:path w="8696325" h="1917700">
                <a:moveTo>
                  <a:pt x="8696325" y="1116431"/>
                </a:moveTo>
                <a:lnTo>
                  <a:pt x="8686800" y="1116431"/>
                </a:lnTo>
                <a:lnTo>
                  <a:pt x="8686800" y="1078331"/>
                </a:lnTo>
                <a:lnTo>
                  <a:pt x="8696325" y="1078331"/>
                </a:lnTo>
                <a:lnTo>
                  <a:pt x="8696325" y="1116431"/>
                </a:lnTo>
                <a:close/>
              </a:path>
              <a:path w="8696325" h="1917700">
                <a:moveTo>
                  <a:pt x="8696325" y="1183106"/>
                </a:moveTo>
                <a:lnTo>
                  <a:pt x="8686800" y="1183106"/>
                </a:lnTo>
                <a:lnTo>
                  <a:pt x="8686800" y="1145006"/>
                </a:lnTo>
                <a:lnTo>
                  <a:pt x="8696325" y="1145006"/>
                </a:lnTo>
                <a:lnTo>
                  <a:pt x="8696325" y="1183106"/>
                </a:lnTo>
                <a:close/>
              </a:path>
              <a:path w="8696325" h="1917700">
                <a:moveTo>
                  <a:pt x="8696325" y="1249781"/>
                </a:moveTo>
                <a:lnTo>
                  <a:pt x="8686800" y="1249781"/>
                </a:lnTo>
                <a:lnTo>
                  <a:pt x="8686800" y="1211681"/>
                </a:lnTo>
                <a:lnTo>
                  <a:pt x="8696325" y="1211681"/>
                </a:lnTo>
                <a:lnTo>
                  <a:pt x="8696325" y="1249781"/>
                </a:lnTo>
                <a:close/>
              </a:path>
              <a:path w="8696325" h="1917700">
                <a:moveTo>
                  <a:pt x="8696325" y="1316456"/>
                </a:moveTo>
                <a:lnTo>
                  <a:pt x="8686800" y="1316456"/>
                </a:lnTo>
                <a:lnTo>
                  <a:pt x="8686800" y="1278356"/>
                </a:lnTo>
                <a:lnTo>
                  <a:pt x="8696325" y="1278356"/>
                </a:lnTo>
                <a:lnTo>
                  <a:pt x="8696325" y="1316456"/>
                </a:lnTo>
                <a:close/>
              </a:path>
              <a:path w="8696325" h="1917700">
                <a:moveTo>
                  <a:pt x="8696325" y="1383131"/>
                </a:moveTo>
                <a:lnTo>
                  <a:pt x="8686800" y="1383131"/>
                </a:lnTo>
                <a:lnTo>
                  <a:pt x="8686800" y="1345031"/>
                </a:lnTo>
                <a:lnTo>
                  <a:pt x="8696325" y="1345031"/>
                </a:lnTo>
                <a:lnTo>
                  <a:pt x="8696325" y="1383131"/>
                </a:lnTo>
                <a:close/>
              </a:path>
              <a:path w="8696325" h="1917700">
                <a:moveTo>
                  <a:pt x="8696325" y="1449806"/>
                </a:moveTo>
                <a:lnTo>
                  <a:pt x="8686800" y="1449806"/>
                </a:lnTo>
                <a:lnTo>
                  <a:pt x="8686800" y="1411706"/>
                </a:lnTo>
                <a:lnTo>
                  <a:pt x="8696325" y="1411706"/>
                </a:lnTo>
                <a:lnTo>
                  <a:pt x="8696325" y="1449806"/>
                </a:lnTo>
                <a:close/>
              </a:path>
              <a:path w="8696325" h="1917700">
                <a:moveTo>
                  <a:pt x="8696325" y="1516481"/>
                </a:moveTo>
                <a:lnTo>
                  <a:pt x="8686800" y="1516481"/>
                </a:lnTo>
                <a:lnTo>
                  <a:pt x="8686800" y="1478381"/>
                </a:lnTo>
                <a:lnTo>
                  <a:pt x="8696325" y="1478381"/>
                </a:lnTo>
                <a:lnTo>
                  <a:pt x="8696325" y="1516481"/>
                </a:lnTo>
                <a:close/>
              </a:path>
              <a:path w="8696325" h="1917700">
                <a:moveTo>
                  <a:pt x="8696325" y="1583156"/>
                </a:moveTo>
                <a:lnTo>
                  <a:pt x="8686800" y="1583156"/>
                </a:lnTo>
                <a:lnTo>
                  <a:pt x="8686800" y="1545056"/>
                </a:lnTo>
                <a:lnTo>
                  <a:pt x="8696325" y="1545056"/>
                </a:lnTo>
                <a:lnTo>
                  <a:pt x="8696325" y="1583156"/>
                </a:lnTo>
                <a:close/>
              </a:path>
              <a:path w="8696325" h="1917700">
                <a:moveTo>
                  <a:pt x="8696325" y="1649831"/>
                </a:moveTo>
                <a:lnTo>
                  <a:pt x="8686800" y="1649831"/>
                </a:lnTo>
                <a:lnTo>
                  <a:pt x="8686800" y="1611731"/>
                </a:lnTo>
                <a:lnTo>
                  <a:pt x="8696325" y="1611731"/>
                </a:lnTo>
                <a:lnTo>
                  <a:pt x="8696325" y="1649831"/>
                </a:lnTo>
                <a:close/>
              </a:path>
              <a:path w="8696325" h="1917700">
                <a:moveTo>
                  <a:pt x="8696325" y="1716506"/>
                </a:moveTo>
                <a:lnTo>
                  <a:pt x="8686800" y="1716506"/>
                </a:lnTo>
                <a:lnTo>
                  <a:pt x="8686800" y="1678406"/>
                </a:lnTo>
                <a:lnTo>
                  <a:pt x="8696325" y="1678406"/>
                </a:lnTo>
                <a:lnTo>
                  <a:pt x="8696325" y="1716506"/>
                </a:lnTo>
                <a:close/>
              </a:path>
              <a:path w="8696325" h="1917700">
                <a:moveTo>
                  <a:pt x="8696325" y="1783181"/>
                </a:moveTo>
                <a:lnTo>
                  <a:pt x="8686800" y="1783181"/>
                </a:lnTo>
                <a:lnTo>
                  <a:pt x="8686800" y="1745081"/>
                </a:lnTo>
                <a:lnTo>
                  <a:pt x="8696325" y="1745081"/>
                </a:lnTo>
                <a:lnTo>
                  <a:pt x="8696325" y="1783181"/>
                </a:lnTo>
                <a:close/>
              </a:path>
              <a:path w="8696325" h="1917700">
                <a:moveTo>
                  <a:pt x="8696325" y="1849856"/>
                </a:moveTo>
                <a:lnTo>
                  <a:pt x="8686800" y="1849856"/>
                </a:lnTo>
                <a:lnTo>
                  <a:pt x="8686800" y="1811756"/>
                </a:lnTo>
                <a:lnTo>
                  <a:pt x="8696325" y="1811756"/>
                </a:lnTo>
                <a:lnTo>
                  <a:pt x="8696325" y="1849856"/>
                </a:lnTo>
                <a:close/>
              </a:path>
              <a:path w="8696325" h="1917700">
                <a:moveTo>
                  <a:pt x="8686800" y="1912518"/>
                </a:moveTo>
                <a:lnTo>
                  <a:pt x="8686800" y="1878431"/>
                </a:lnTo>
                <a:lnTo>
                  <a:pt x="8696325" y="1878431"/>
                </a:lnTo>
                <a:lnTo>
                  <a:pt x="8696325" y="1907755"/>
                </a:lnTo>
                <a:lnTo>
                  <a:pt x="8687562" y="1907755"/>
                </a:lnTo>
                <a:lnTo>
                  <a:pt x="8687562" y="1911756"/>
                </a:lnTo>
                <a:lnTo>
                  <a:pt x="8686800" y="1912518"/>
                </a:lnTo>
                <a:close/>
              </a:path>
              <a:path w="8696325" h="1917700">
                <a:moveTo>
                  <a:pt x="8687562" y="1911756"/>
                </a:moveTo>
                <a:lnTo>
                  <a:pt x="8687562" y="1907755"/>
                </a:lnTo>
                <a:lnTo>
                  <a:pt x="8691562" y="1907755"/>
                </a:lnTo>
                <a:lnTo>
                  <a:pt x="8687562" y="1911756"/>
                </a:lnTo>
                <a:close/>
              </a:path>
              <a:path w="8696325" h="1917700">
                <a:moveTo>
                  <a:pt x="8696325" y="1917280"/>
                </a:moveTo>
                <a:lnTo>
                  <a:pt x="8687562" y="1917280"/>
                </a:lnTo>
                <a:lnTo>
                  <a:pt x="8687562" y="1911756"/>
                </a:lnTo>
                <a:lnTo>
                  <a:pt x="8691562" y="1907755"/>
                </a:lnTo>
                <a:lnTo>
                  <a:pt x="8696325" y="1907755"/>
                </a:lnTo>
                <a:lnTo>
                  <a:pt x="8696325" y="1917280"/>
                </a:lnTo>
                <a:close/>
              </a:path>
              <a:path w="8696325" h="1917700">
                <a:moveTo>
                  <a:pt x="8658987" y="1917280"/>
                </a:moveTo>
                <a:lnTo>
                  <a:pt x="8620887" y="1917280"/>
                </a:lnTo>
                <a:lnTo>
                  <a:pt x="8620887" y="1907755"/>
                </a:lnTo>
                <a:lnTo>
                  <a:pt x="8658987" y="1907755"/>
                </a:lnTo>
                <a:lnTo>
                  <a:pt x="8658987" y="1917280"/>
                </a:lnTo>
                <a:close/>
              </a:path>
              <a:path w="8696325" h="1917700">
                <a:moveTo>
                  <a:pt x="8592312" y="1917280"/>
                </a:moveTo>
                <a:lnTo>
                  <a:pt x="8554212" y="1917280"/>
                </a:lnTo>
                <a:lnTo>
                  <a:pt x="8554212" y="1907755"/>
                </a:lnTo>
                <a:lnTo>
                  <a:pt x="8592312" y="1907755"/>
                </a:lnTo>
                <a:lnTo>
                  <a:pt x="8592312" y="1917280"/>
                </a:lnTo>
                <a:close/>
              </a:path>
              <a:path w="8696325" h="1917700">
                <a:moveTo>
                  <a:pt x="8525637" y="1917280"/>
                </a:moveTo>
                <a:lnTo>
                  <a:pt x="8487537" y="1917280"/>
                </a:lnTo>
                <a:lnTo>
                  <a:pt x="8487537" y="1907755"/>
                </a:lnTo>
                <a:lnTo>
                  <a:pt x="8525637" y="1907755"/>
                </a:lnTo>
                <a:lnTo>
                  <a:pt x="8525637" y="1917280"/>
                </a:lnTo>
                <a:close/>
              </a:path>
              <a:path w="8696325" h="1917700">
                <a:moveTo>
                  <a:pt x="8458962" y="1917280"/>
                </a:moveTo>
                <a:lnTo>
                  <a:pt x="8420862" y="1917280"/>
                </a:lnTo>
                <a:lnTo>
                  <a:pt x="8420862" y="1907755"/>
                </a:lnTo>
                <a:lnTo>
                  <a:pt x="8458962" y="1907755"/>
                </a:lnTo>
                <a:lnTo>
                  <a:pt x="8458962" y="1917280"/>
                </a:lnTo>
                <a:close/>
              </a:path>
              <a:path w="8696325" h="1917700">
                <a:moveTo>
                  <a:pt x="8392287" y="1917280"/>
                </a:moveTo>
                <a:lnTo>
                  <a:pt x="8354186" y="1917280"/>
                </a:lnTo>
                <a:lnTo>
                  <a:pt x="8354186" y="1907755"/>
                </a:lnTo>
                <a:lnTo>
                  <a:pt x="8392287" y="1907755"/>
                </a:lnTo>
                <a:lnTo>
                  <a:pt x="8392287" y="1917280"/>
                </a:lnTo>
                <a:close/>
              </a:path>
              <a:path w="8696325" h="1917700">
                <a:moveTo>
                  <a:pt x="8325611" y="1917280"/>
                </a:moveTo>
                <a:lnTo>
                  <a:pt x="8287511" y="1917280"/>
                </a:lnTo>
                <a:lnTo>
                  <a:pt x="8287511" y="1907755"/>
                </a:lnTo>
                <a:lnTo>
                  <a:pt x="8325611" y="1907755"/>
                </a:lnTo>
                <a:lnTo>
                  <a:pt x="8325611" y="1917280"/>
                </a:lnTo>
                <a:close/>
              </a:path>
              <a:path w="8696325" h="1917700">
                <a:moveTo>
                  <a:pt x="8258936" y="1917280"/>
                </a:moveTo>
                <a:lnTo>
                  <a:pt x="8220836" y="1917280"/>
                </a:lnTo>
                <a:lnTo>
                  <a:pt x="8220836" y="1907755"/>
                </a:lnTo>
                <a:lnTo>
                  <a:pt x="8258936" y="1907755"/>
                </a:lnTo>
                <a:lnTo>
                  <a:pt x="8258936" y="1917280"/>
                </a:lnTo>
                <a:close/>
              </a:path>
              <a:path w="8696325" h="1917700">
                <a:moveTo>
                  <a:pt x="8192261" y="1917280"/>
                </a:moveTo>
                <a:lnTo>
                  <a:pt x="8154161" y="1917280"/>
                </a:lnTo>
                <a:lnTo>
                  <a:pt x="8154161" y="1907755"/>
                </a:lnTo>
                <a:lnTo>
                  <a:pt x="8192261" y="1907755"/>
                </a:lnTo>
                <a:lnTo>
                  <a:pt x="8192261" y="1917280"/>
                </a:lnTo>
                <a:close/>
              </a:path>
              <a:path w="8696325" h="1917700">
                <a:moveTo>
                  <a:pt x="8125586" y="1917280"/>
                </a:moveTo>
                <a:lnTo>
                  <a:pt x="8087486" y="1917280"/>
                </a:lnTo>
                <a:lnTo>
                  <a:pt x="8087486" y="1907755"/>
                </a:lnTo>
                <a:lnTo>
                  <a:pt x="8125586" y="1907755"/>
                </a:lnTo>
                <a:lnTo>
                  <a:pt x="8125586" y="1917280"/>
                </a:lnTo>
                <a:close/>
              </a:path>
              <a:path w="8696325" h="1917700">
                <a:moveTo>
                  <a:pt x="8058911" y="1917280"/>
                </a:moveTo>
                <a:lnTo>
                  <a:pt x="8020811" y="1917280"/>
                </a:lnTo>
                <a:lnTo>
                  <a:pt x="8020811" y="1907755"/>
                </a:lnTo>
                <a:lnTo>
                  <a:pt x="8058911" y="1907755"/>
                </a:lnTo>
                <a:lnTo>
                  <a:pt x="8058911" y="1917280"/>
                </a:lnTo>
                <a:close/>
              </a:path>
              <a:path w="8696325" h="1917700">
                <a:moveTo>
                  <a:pt x="7992236" y="1917280"/>
                </a:moveTo>
                <a:lnTo>
                  <a:pt x="7954136" y="1917280"/>
                </a:lnTo>
                <a:lnTo>
                  <a:pt x="7954136" y="1907755"/>
                </a:lnTo>
                <a:lnTo>
                  <a:pt x="7992236" y="1907755"/>
                </a:lnTo>
                <a:lnTo>
                  <a:pt x="7992236" y="1917280"/>
                </a:lnTo>
                <a:close/>
              </a:path>
              <a:path w="8696325" h="1917700">
                <a:moveTo>
                  <a:pt x="7925561" y="1917280"/>
                </a:moveTo>
                <a:lnTo>
                  <a:pt x="7887461" y="1917280"/>
                </a:lnTo>
                <a:lnTo>
                  <a:pt x="7887461" y="1907755"/>
                </a:lnTo>
                <a:lnTo>
                  <a:pt x="7925561" y="1907755"/>
                </a:lnTo>
                <a:lnTo>
                  <a:pt x="7925561" y="1917280"/>
                </a:lnTo>
                <a:close/>
              </a:path>
              <a:path w="8696325" h="1917700">
                <a:moveTo>
                  <a:pt x="7858886" y="1917280"/>
                </a:moveTo>
                <a:lnTo>
                  <a:pt x="7820786" y="1917280"/>
                </a:lnTo>
                <a:lnTo>
                  <a:pt x="7820786" y="1907755"/>
                </a:lnTo>
                <a:lnTo>
                  <a:pt x="7858886" y="1907755"/>
                </a:lnTo>
                <a:lnTo>
                  <a:pt x="7858886" y="1917280"/>
                </a:lnTo>
                <a:close/>
              </a:path>
              <a:path w="8696325" h="1917700">
                <a:moveTo>
                  <a:pt x="7792211" y="1917280"/>
                </a:moveTo>
                <a:lnTo>
                  <a:pt x="7754111" y="1917280"/>
                </a:lnTo>
                <a:lnTo>
                  <a:pt x="7754111" y="1907755"/>
                </a:lnTo>
                <a:lnTo>
                  <a:pt x="7792211" y="1907755"/>
                </a:lnTo>
                <a:lnTo>
                  <a:pt x="7792211" y="1917280"/>
                </a:lnTo>
                <a:close/>
              </a:path>
              <a:path w="8696325" h="1917700">
                <a:moveTo>
                  <a:pt x="7725536" y="1917280"/>
                </a:moveTo>
                <a:lnTo>
                  <a:pt x="7687436" y="1917280"/>
                </a:lnTo>
                <a:lnTo>
                  <a:pt x="7687436" y="1907755"/>
                </a:lnTo>
                <a:lnTo>
                  <a:pt x="7725536" y="1907755"/>
                </a:lnTo>
                <a:lnTo>
                  <a:pt x="7725536" y="1917280"/>
                </a:lnTo>
                <a:close/>
              </a:path>
              <a:path w="8696325" h="1917700">
                <a:moveTo>
                  <a:pt x="7658861" y="1917280"/>
                </a:moveTo>
                <a:lnTo>
                  <a:pt x="7620761" y="1917280"/>
                </a:lnTo>
                <a:lnTo>
                  <a:pt x="7620761" y="1907755"/>
                </a:lnTo>
                <a:lnTo>
                  <a:pt x="7658861" y="1907755"/>
                </a:lnTo>
                <a:lnTo>
                  <a:pt x="7658861" y="1917280"/>
                </a:lnTo>
                <a:close/>
              </a:path>
              <a:path w="8696325" h="1917700">
                <a:moveTo>
                  <a:pt x="7592186" y="1917280"/>
                </a:moveTo>
                <a:lnTo>
                  <a:pt x="7554086" y="1917280"/>
                </a:lnTo>
                <a:lnTo>
                  <a:pt x="7554086" y="1907755"/>
                </a:lnTo>
                <a:lnTo>
                  <a:pt x="7592186" y="1907755"/>
                </a:lnTo>
                <a:lnTo>
                  <a:pt x="7592186" y="1917280"/>
                </a:lnTo>
                <a:close/>
              </a:path>
              <a:path w="8696325" h="1917700">
                <a:moveTo>
                  <a:pt x="7525511" y="1917280"/>
                </a:moveTo>
                <a:lnTo>
                  <a:pt x="7487411" y="1917280"/>
                </a:lnTo>
                <a:lnTo>
                  <a:pt x="7487411" y="1907755"/>
                </a:lnTo>
                <a:lnTo>
                  <a:pt x="7525511" y="1907755"/>
                </a:lnTo>
                <a:lnTo>
                  <a:pt x="7525511" y="1917280"/>
                </a:lnTo>
                <a:close/>
              </a:path>
              <a:path w="8696325" h="1917700">
                <a:moveTo>
                  <a:pt x="7458836" y="1917280"/>
                </a:moveTo>
                <a:lnTo>
                  <a:pt x="7420736" y="1917280"/>
                </a:lnTo>
                <a:lnTo>
                  <a:pt x="7420736" y="1907755"/>
                </a:lnTo>
                <a:lnTo>
                  <a:pt x="7458836" y="1907755"/>
                </a:lnTo>
                <a:lnTo>
                  <a:pt x="7458836" y="1917280"/>
                </a:lnTo>
                <a:close/>
              </a:path>
              <a:path w="8696325" h="1917700">
                <a:moveTo>
                  <a:pt x="7392161" y="1917280"/>
                </a:moveTo>
                <a:lnTo>
                  <a:pt x="7354061" y="1917280"/>
                </a:lnTo>
                <a:lnTo>
                  <a:pt x="7354061" y="1907755"/>
                </a:lnTo>
                <a:lnTo>
                  <a:pt x="7392161" y="1907755"/>
                </a:lnTo>
                <a:lnTo>
                  <a:pt x="7392161" y="1917280"/>
                </a:lnTo>
                <a:close/>
              </a:path>
              <a:path w="8696325" h="1917700">
                <a:moveTo>
                  <a:pt x="7325486" y="1917280"/>
                </a:moveTo>
                <a:lnTo>
                  <a:pt x="7287386" y="1917280"/>
                </a:lnTo>
                <a:lnTo>
                  <a:pt x="7287386" y="1907755"/>
                </a:lnTo>
                <a:lnTo>
                  <a:pt x="7325486" y="1907755"/>
                </a:lnTo>
                <a:lnTo>
                  <a:pt x="7325486" y="1917280"/>
                </a:lnTo>
                <a:close/>
              </a:path>
              <a:path w="8696325" h="1917700">
                <a:moveTo>
                  <a:pt x="7258811" y="1917280"/>
                </a:moveTo>
                <a:lnTo>
                  <a:pt x="7220711" y="1917280"/>
                </a:lnTo>
                <a:lnTo>
                  <a:pt x="7220711" y="1907755"/>
                </a:lnTo>
                <a:lnTo>
                  <a:pt x="7258811" y="1907755"/>
                </a:lnTo>
                <a:lnTo>
                  <a:pt x="7258811" y="1917280"/>
                </a:lnTo>
                <a:close/>
              </a:path>
              <a:path w="8696325" h="1917700">
                <a:moveTo>
                  <a:pt x="7192136" y="1917280"/>
                </a:moveTo>
                <a:lnTo>
                  <a:pt x="7154036" y="1917280"/>
                </a:lnTo>
                <a:lnTo>
                  <a:pt x="7154036" y="1907755"/>
                </a:lnTo>
                <a:lnTo>
                  <a:pt x="7192136" y="1907755"/>
                </a:lnTo>
                <a:lnTo>
                  <a:pt x="7192136" y="1917280"/>
                </a:lnTo>
                <a:close/>
              </a:path>
              <a:path w="8696325" h="1917700">
                <a:moveTo>
                  <a:pt x="7125461" y="1917280"/>
                </a:moveTo>
                <a:lnTo>
                  <a:pt x="7087361" y="1917280"/>
                </a:lnTo>
                <a:lnTo>
                  <a:pt x="7087361" y="1907755"/>
                </a:lnTo>
                <a:lnTo>
                  <a:pt x="7125461" y="1907755"/>
                </a:lnTo>
                <a:lnTo>
                  <a:pt x="7125461" y="1917280"/>
                </a:lnTo>
                <a:close/>
              </a:path>
              <a:path w="8696325" h="1917700">
                <a:moveTo>
                  <a:pt x="7058786" y="1917280"/>
                </a:moveTo>
                <a:lnTo>
                  <a:pt x="7020686" y="1917280"/>
                </a:lnTo>
                <a:lnTo>
                  <a:pt x="7020686" y="1907755"/>
                </a:lnTo>
                <a:lnTo>
                  <a:pt x="7058786" y="1907755"/>
                </a:lnTo>
                <a:lnTo>
                  <a:pt x="7058786" y="1917280"/>
                </a:lnTo>
                <a:close/>
              </a:path>
              <a:path w="8696325" h="1917700">
                <a:moveTo>
                  <a:pt x="6992111" y="1917280"/>
                </a:moveTo>
                <a:lnTo>
                  <a:pt x="6954011" y="1917280"/>
                </a:lnTo>
                <a:lnTo>
                  <a:pt x="6954011" y="1907755"/>
                </a:lnTo>
                <a:lnTo>
                  <a:pt x="6992111" y="1907755"/>
                </a:lnTo>
                <a:lnTo>
                  <a:pt x="6992111" y="1917280"/>
                </a:lnTo>
                <a:close/>
              </a:path>
              <a:path w="8696325" h="1917700">
                <a:moveTo>
                  <a:pt x="6925436" y="1917280"/>
                </a:moveTo>
                <a:lnTo>
                  <a:pt x="6887336" y="1917280"/>
                </a:lnTo>
                <a:lnTo>
                  <a:pt x="6887336" y="1907755"/>
                </a:lnTo>
                <a:lnTo>
                  <a:pt x="6925436" y="1907755"/>
                </a:lnTo>
                <a:lnTo>
                  <a:pt x="6925436" y="1917280"/>
                </a:lnTo>
                <a:close/>
              </a:path>
              <a:path w="8696325" h="1917700">
                <a:moveTo>
                  <a:pt x="6858761" y="1917280"/>
                </a:moveTo>
                <a:lnTo>
                  <a:pt x="6820661" y="1917280"/>
                </a:lnTo>
                <a:lnTo>
                  <a:pt x="6820661" y="1907755"/>
                </a:lnTo>
                <a:lnTo>
                  <a:pt x="6858761" y="1907755"/>
                </a:lnTo>
                <a:lnTo>
                  <a:pt x="6858761" y="1917280"/>
                </a:lnTo>
                <a:close/>
              </a:path>
              <a:path w="8696325" h="1917700">
                <a:moveTo>
                  <a:pt x="6792086" y="1917280"/>
                </a:moveTo>
                <a:lnTo>
                  <a:pt x="6753986" y="1917280"/>
                </a:lnTo>
                <a:lnTo>
                  <a:pt x="6753986" y="1907755"/>
                </a:lnTo>
                <a:lnTo>
                  <a:pt x="6792086" y="1907755"/>
                </a:lnTo>
                <a:lnTo>
                  <a:pt x="6792086" y="1917280"/>
                </a:lnTo>
                <a:close/>
              </a:path>
              <a:path w="8696325" h="1917700">
                <a:moveTo>
                  <a:pt x="6725411" y="1917280"/>
                </a:moveTo>
                <a:lnTo>
                  <a:pt x="6687311" y="1917280"/>
                </a:lnTo>
                <a:lnTo>
                  <a:pt x="6687311" y="1907755"/>
                </a:lnTo>
                <a:lnTo>
                  <a:pt x="6725411" y="1907755"/>
                </a:lnTo>
                <a:lnTo>
                  <a:pt x="6725411" y="1917280"/>
                </a:lnTo>
                <a:close/>
              </a:path>
              <a:path w="8696325" h="1917700">
                <a:moveTo>
                  <a:pt x="6658736" y="1917280"/>
                </a:moveTo>
                <a:lnTo>
                  <a:pt x="6620636" y="1917280"/>
                </a:lnTo>
                <a:lnTo>
                  <a:pt x="6620636" y="1907755"/>
                </a:lnTo>
                <a:lnTo>
                  <a:pt x="6658736" y="1907755"/>
                </a:lnTo>
                <a:lnTo>
                  <a:pt x="6658736" y="1917280"/>
                </a:lnTo>
                <a:close/>
              </a:path>
              <a:path w="8696325" h="1917700">
                <a:moveTo>
                  <a:pt x="6592061" y="1917280"/>
                </a:moveTo>
                <a:lnTo>
                  <a:pt x="6553961" y="1917280"/>
                </a:lnTo>
                <a:lnTo>
                  <a:pt x="6553961" y="1907755"/>
                </a:lnTo>
                <a:lnTo>
                  <a:pt x="6592061" y="1907755"/>
                </a:lnTo>
                <a:lnTo>
                  <a:pt x="6592061" y="1917280"/>
                </a:lnTo>
                <a:close/>
              </a:path>
              <a:path w="8696325" h="1917700">
                <a:moveTo>
                  <a:pt x="6525386" y="1917280"/>
                </a:moveTo>
                <a:lnTo>
                  <a:pt x="6487286" y="1917280"/>
                </a:lnTo>
                <a:lnTo>
                  <a:pt x="6487286" y="1907755"/>
                </a:lnTo>
                <a:lnTo>
                  <a:pt x="6525386" y="1907755"/>
                </a:lnTo>
                <a:lnTo>
                  <a:pt x="6525386" y="1917280"/>
                </a:lnTo>
                <a:close/>
              </a:path>
              <a:path w="8696325" h="1917700">
                <a:moveTo>
                  <a:pt x="6458711" y="1917280"/>
                </a:moveTo>
                <a:lnTo>
                  <a:pt x="6420611" y="1917280"/>
                </a:lnTo>
                <a:lnTo>
                  <a:pt x="6420611" y="1907755"/>
                </a:lnTo>
                <a:lnTo>
                  <a:pt x="6458711" y="1907755"/>
                </a:lnTo>
                <a:lnTo>
                  <a:pt x="6458711" y="1917280"/>
                </a:lnTo>
                <a:close/>
              </a:path>
              <a:path w="8696325" h="1917700">
                <a:moveTo>
                  <a:pt x="6392036" y="1917280"/>
                </a:moveTo>
                <a:lnTo>
                  <a:pt x="6353936" y="1917280"/>
                </a:lnTo>
                <a:lnTo>
                  <a:pt x="6353936" y="1907755"/>
                </a:lnTo>
                <a:lnTo>
                  <a:pt x="6392036" y="1907755"/>
                </a:lnTo>
                <a:lnTo>
                  <a:pt x="6392036" y="1917280"/>
                </a:lnTo>
                <a:close/>
              </a:path>
              <a:path w="8696325" h="1917700">
                <a:moveTo>
                  <a:pt x="6325361" y="1917280"/>
                </a:moveTo>
                <a:lnTo>
                  <a:pt x="6287261" y="1917280"/>
                </a:lnTo>
                <a:lnTo>
                  <a:pt x="6287261" y="1907755"/>
                </a:lnTo>
                <a:lnTo>
                  <a:pt x="6325361" y="1907755"/>
                </a:lnTo>
                <a:lnTo>
                  <a:pt x="6325361" y="1917280"/>
                </a:lnTo>
                <a:close/>
              </a:path>
              <a:path w="8696325" h="1917700">
                <a:moveTo>
                  <a:pt x="6258686" y="1917280"/>
                </a:moveTo>
                <a:lnTo>
                  <a:pt x="6220586" y="1917280"/>
                </a:lnTo>
                <a:lnTo>
                  <a:pt x="6220586" y="1907755"/>
                </a:lnTo>
                <a:lnTo>
                  <a:pt x="6258686" y="1907755"/>
                </a:lnTo>
                <a:lnTo>
                  <a:pt x="6258686" y="1917280"/>
                </a:lnTo>
                <a:close/>
              </a:path>
              <a:path w="8696325" h="1917700">
                <a:moveTo>
                  <a:pt x="6192011" y="1917280"/>
                </a:moveTo>
                <a:lnTo>
                  <a:pt x="6153911" y="1917280"/>
                </a:lnTo>
                <a:lnTo>
                  <a:pt x="6153911" y="1907755"/>
                </a:lnTo>
                <a:lnTo>
                  <a:pt x="6192011" y="1907755"/>
                </a:lnTo>
                <a:lnTo>
                  <a:pt x="6192011" y="1917280"/>
                </a:lnTo>
                <a:close/>
              </a:path>
              <a:path w="8696325" h="1917700">
                <a:moveTo>
                  <a:pt x="6125336" y="1917280"/>
                </a:moveTo>
                <a:lnTo>
                  <a:pt x="6087236" y="1917280"/>
                </a:lnTo>
                <a:lnTo>
                  <a:pt x="6087236" y="1907755"/>
                </a:lnTo>
                <a:lnTo>
                  <a:pt x="6125336" y="1907755"/>
                </a:lnTo>
                <a:lnTo>
                  <a:pt x="6125336" y="1917280"/>
                </a:lnTo>
                <a:close/>
              </a:path>
              <a:path w="8696325" h="1917700">
                <a:moveTo>
                  <a:pt x="6058661" y="1917280"/>
                </a:moveTo>
                <a:lnTo>
                  <a:pt x="6020561" y="1917280"/>
                </a:lnTo>
                <a:lnTo>
                  <a:pt x="6020561" y="1907755"/>
                </a:lnTo>
                <a:lnTo>
                  <a:pt x="6058661" y="1907755"/>
                </a:lnTo>
                <a:lnTo>
                  <a:pt x="6058661" y="1917280"/>
                </a:lnTo>
                <a:close/>
              </a:path>
              <a:path w="8696325" h="1917700">
                <a:moveTo>
                  <a:pt x="5991986" y="1917280"/>
                </a:moveTo>
                <a:lnTo>
                  <a:pt x="5953886" y="1917280"/>
                </a:lnTo>
                <a:lnTo>
                  <a:pt x="5953886" y="1907755"/>
                </a:lnTo>
                <a:lnTo>
                  <a:pt x="5991986" y="1907755"/>
                </a:lnTo>
                <a:lnTo>
                  <a:pt x="5991986" y="1917280"/>
                </a:lnTo>
                <a:close/>
              </a:path>
              <a:path w="8696325" h="1917700">
                <a:moveTo>
                  <a:pt x="5925311" y="1917280"/>
                </a:moveTo>
                <a:lnTo>
                  <a:pt x="5887211" y="1917280"/>
                </a:lnTo>
                <a:lnTo>
                  <a:pt x="5887211" y="1907755"/>
                </a:lnTo>
                <a:lnTo>
                  <a:pt x="5925311" y="1907755"/>
                </a:lnTo>
                <a:lnTo>
                  <a:pt x="5925311" y="1917280"/>
                </a:lnTo>
                <a:close/>
              </a:path>
              <a:path w="8696325" h="1917700">
                <a:moveTo>
                  <a:pt x="5858636" y="1917280"/>
                </a:moveTo>
                <a:lnTo>
                  <a:pt x="5820536" y="1917280"/>
                </a:lnTo>
                <a:lnTo>
                  <a:pt x="5820536" y="1907755"/>
                </a:lnTo>
                <a:lnTo>
                  <a:pt x="5858636" y="1907755"/>
                </a:lnTo>
                <a:lnTo>
                  <a:pt x="5858636" y="1917280"/>
                </a:lnTo>
                <a:close/>
              </a:path>
              <a:path w="8696325" h="1917700">
                <a:moveTo>
                  <a:pt x="5791961" y="1917280"/>
                </a:moveTo>
                <a:lnTo>
                  <a:pt x="5753861" y="1917280"/>
                </a:lnTo>
                <a:lnTo>
                  <a:pt x="5753861" y="1907755"/>
                </a:lnTo>
                <a:lnTo>
                  <a:pt x="5791961" y="1907755"/>
                </a:lnTo>
                <a:lnTo>
                  <a:pt x="5791961" y="1917280"/>
                </a:lnTo>
                <a:close/>
              </a:path>
              <a:path w="8696325" h="1917700">
                <a:moveTo>
                  <a:pt x="5725286" y="1917280"/>
                </a:moveTo>
                <a:lnTo>
                  <a:pt x="5687186" y="1917280"/>
                </a:lnTo>
                <a:lnTo>
                  <a:pt x="5687186" y="1907755"/>
                </a:lnTo>
                <a:lnTo>
                  <a:pt x="5725286" y="1907755"/>
                </a:lnTo>
                <a:lnTo>
                  <a:pt x="5725286" y="1917280"/>
                </a:lnTo>
                <a:close/>
              </a:path>
              <a:path w="8696325" h="1917700">
                <a:moveTo>
                  <a:pt x="5658611" y="1917280"/>
                </a:moveTo>
                <a:lnTo>
                  <a:pt x="5620511" y="1917280"/>
                </a:lnTo>
                <a:lnTo>
                  <a:pt x="5620511" y="1907755"/>
                </a:lnTo>
                <a:lnTo>
                  <a:pt x="5658611" y="1907755"/>
                </a:lnTo>
                <a:lnTo>
                  <a:pt x="5658611" y="1917280"/>
                </a:lnTo>
                <a:close/>
              </a:path>
              <a:path w="8696325" h="1917700">
                <a:moveTo>
                  <a:pt x="5591936" y="1917280"/>
                </a:moveTo>
                <a:lnTo>
                  <a:pt x="5553836" y="1917280"/>
                </a:lnTo>
                <a:lnTo>
                  <a:pt x="5553836" y="1907755"/>
                </a:lnTo>
                <a:lnTo>
                  <a:pt x="5591936" y="1907755"/>
                </a:lnTo>
                <a:lnTo>
                  <a:pt x="5591936" y="1917280"/>
                </a:lnTo>
                <a:close/>
              </a:path>
              <a:path w="8696325" h="1917700">
                <a:moveTo>
                  <a:pt x="5525261" y="1917280"/>
                </a:moveTo>
                <a:lnTo>
                  <a:pt x="5487161" y="1917280"/>
                </a:lnTo>
                <a:lnTo>
                  <a:pt x="5487161" y="1907755"/>
                </a:lnTo>
                <a:lnTo>
                  <a:pt x="5525261" y="1907755"/>
                </a:lnTo>
                <a:lnTo>
                  <a:pt x="5525261" y="1917280"/>
                </a:lnTo>
                <a:close/>
              </a:path>
              <a:path w="8696325" h="1917700">
                <a:moveTo>
                  <a:pt x="5458586" y="1917280"/>
                </a:moveTo>
                <a:lnTo>
                  <a:pt x="5420486" y="1917280"/>
                </a:lnTo>
                <a:lnTo>
                  <a:pt x="5420486" y="1907755"/>
                </a:lnTo>
                <a:lnTo>
                  <a:pt x="5458586" y="1907755"/>
                </a:lnTo>
                <a:lnTo>
                  <a:pt x="5458586" y="1917280"/>
                </a:lnTo>
                <a:close/>
              </a:path>
              <a:path w="8696325" h="1917700">
                <a:moveTo>
                  <a:pt x="5391911" y="1917280"/>
                </a:moveTo>
                <a:lnTo>
                  <a:pt x="5353811" y="1917280"/>
                </a:lnTo>
                <a:lnTo>
                  <a:pt x="5353811" y="1907755"/>
                </a:lnTo>
                <a:lnTo>
                  <a:pt x="5391911" y="1907755"/>
                </a:lnTo>
                <a:lnTo>
                  <a:pt x="5391911" y="1917280"/>
                </a:lnTo>
                <a:close/>
              </a:path>
              <a:path w="8696325" h="1917700">
                <a:moveTo>
                  <a:pt x="5325236" y="1917280"/>
                </a:moveTo>
                <a:lnTo>
                  <a:pt x="5287136" y="1917280"/>
                </a:lnTo>
                <a:lnTo>
                  <a:pt x="5287136" y="1907755"/>
                </a:lnTo>
                <a:lnTo>
                  <a:pt x="5325236" y="1907755"/>
                </a:lnTo>
                <a:lnTo>
                  <a:pt x="5325236" y="1917280"/>
                </a:lnTo>
                <a:close/>
              </a:path>
              <a:path w="8696325" h="1917700">
                <a:moveTo>
                  <a:pt x="5258561" y="1917280"/>
                </a:moveTo>
                <a:lnTo>
                  <a:pt x="5220461" y="1917280"/>
                </a:lnTo>
                <a:lnTo>
                  <a:pt x="5220461" y="1907755"/>
                </a:lnTo>
                <a:lnTo>
                  <a:pt x="5258561" y="1907755"/>
                </a:lnTo>
                <a:lnTo>
                  <a:pt x="5258561" y="1917280"/>
                </a:lnTo>
                <a:close/>
              </a:path>
              <a:path w="8696325" h="1917700">
                <a:moveTo>
                  <a:pt x="5191886" y="1917280"/>
                </a:moveTo>
                <a:lnTo>
                  <a:pt x="5153786" y="1917280"/>
                </a:lnTo>
                <a:lnTo>
                  <a:pt x="5153786" y="1907755"/>
                </a:lnTo>
                <a:lnTo>
                  <a:pt x="5191886" y="1907755"/>
                </a:lnTo>
                <a:lnTo>
                  <a:pt x="5191886" y="1917280"/>
                </a:lnTo>
                <a:close/>
              </a:path>
              <a:path w="8696325" h="1917700">
                <a:moveTo>
                  <a:pt x="5125211" y="1917280"/>
                </a:moveTo>
                <a:lnTo>
                  <a:pt x="5087111" y="1917280"/>
                </a:lnTo>
                <a:lnTo>
                  <a:pt x="5087111" y="1907755"/>
                </a:lnTo>
                <a:lnTo>
                  <a:pt x="5125211" y="1907755"/>
                </a:lnTo>
                <a:lnTo>
                  <a:pt x="5125211" y="1917280"/>
                </a:lnTo>
                <a:close/>
              </a:path>
              <a:path w="8696325" h="1917700">
                <a:moveTo>
                  <a:pt x="5058536" y="1917280"/>
                </a:moveTo>
                <a:lnTo>
                  <a:pt x="5020436" y="1917280"/>
                </a:lnTo>
                <a:lnTo>
                  <a:pt x="5020436" y="1907755"/>
                </a:lnTo>
                <a:lnTo>
                  <a:pt x="5058536" y="1907755"/>
                </a:lnTo>
                <a:lnTo>
                  <a:pt x="5058536" y="1917280"/>
                </a:lnTo>
                <a:close/>
              </a:path>
              <a:path w="8696325" h="1917700">
                <a:moveTo>
                  <a:pt x="4991861" y="1917280"/>
                </a:moveTo>
                <a:lnTo>
                  <a:pt x="4953761" y="1917280"/>
                </a:lnTo>
                <a:lnTo>
                  <a:pt x="4953761" y="1907755"/>
                </a:lnTo>
                <a:lnTo>
                  <a:pt x="4991861" y="1907755"/>
                </a:lnTo>
                <a:lnTo>
                  <a:pt x="4991861" y="1917280"/>
                </a:lnTo>
                <a:close/>
              </a:path>
              <a:path w="8696325" h="1917700">
                <a:moveTo>
                  <a:pt x="4925186" y="1917280"/>
                </a:moveTo>
                <a:lnTo>
                  <a:pt x="4887086" y="1917280"/>
                </a:lnTo>
                <a:lnTo>
                  <a:pt x="4887086" y="1907755"/>
                </a:lnTo>
                <a:lnTo>
                  <a:pt x="4925186" y="1907755"/>
                </a:lnTo>
                <a:lnTo>
                  <a:pt x="4925186" y="1917280"/>
                </a:lnTo>
                <a:close/>
              </a:path>
              <a:path w="8696325" h="1917700">
                <a:moveTo>
                  <a:pt x="4858511" y="1917280"/>
                </a:moveTo>
                <a:lnTo>
                  <a:pt x="4820412" y="1917280"/>
                </a:lnTo>
                <a:lnTo>
                  <a:pt x="4820412" y="1907755"/>
                </a:lnTo>
                <a:lnTo>
                  <a:pt x="4858511" y="1907755"/>
                </a:lnTo>
                <a:lnTo>
                  <a:pt x="4858511" y="1917280"/>
                </a:lnTo>
                <a:close/>
              </a:path>
              <a:path w="8696325" h="1917700">
                <a:moveTo>
                  <a:pt x="4791837" y="1917280"/>
                </a:moveTo>
                <a:lnTo>
                  <a:pt x="4753737" y="1917280"/>
                </a:lnTo>
                <a:lnTo>
                  <a:pt x="4753737" y="1907755"/>
                </a:lnTo>
                <a:lnTo>
                  <a:pt x="4791837" y="1907755"/>
                </a:lnTo>
                <a:lnTo>
                  <a:pt x="4791837" y="1917280"/>
                </a:lnTo>
                <a:close/>
              </a:path>
              <a:path w="8696325" h="1917700">
                <a:moveTo>
                  <a:pt x="4725162" y="1917280"/>
                </a:moveTo>
                <a:lnTo>
                  <a:pt x="4687062" y="1917280"/>
                </a:lnTo>
                <a:lnTo>
                  <a:pt x="4687062" y="1907755"/>
                </a:lnTo>
                <a:lnTo>
                  <a:pt x="4725162" y="1907755"/>
                </a:lnTo>
                <a:lnTo>
                  <a:pt x="4725162" y="1917280"/>
                </a:lnTo>
                <a:close/>
              </a:path>
              <a:path w="8696325" h="1917700">
                <a:moveTo>
                  <a:pt x="4658487" y="1917280"/>
                </a:moveTo>
                <a:lnTo>
                  <a:pt x="4620387" y="1917280"/>
                </a:lnTo>
                <a:lnTo>
                  <a:pt x="4620387" y="1907755"/>
                </a:lnTo>
                <a:lnTo>
                  <a:pt x="4658487" y="1907755"/>
                </a:lnTo>
                <a:lnTo>
                  <a:pt x="4658487" y="1917280"/>
                </a:lnTo>
                <a:close/>
              </a:path>
              <a:path w="8696325" h="1917700">
                <a:moveTo>
                  <a:pt x="4591812" y="1917280"/>
                </a:moveTo>
                <a:lnTo>
                  <a:pt x="4553712" y="1917280"/>
                </a:lnTo>
                <a:lnTo>
                  <a:pt x="4553712" y="1907755"/>
                </a:lnTo>
                <a:lnTo>
                  <a:pt x="4591812" y="1907755"/>
                </a:lnTo>
                <a:lnTo>
                  <a:pt x="4591812" y="1917280"/>
                </a:lnTo>
                <a:close/>
              </a:path>
              <a:path w="8696325" h="1917700">
                <a:moveTo>
                  <a:pt x="4525137" y="1917280"/>
                </a:moveTo>
                <a:lnTo>
                  <a:pt x="4487037" y="1917280"/>
                </a:lnTo>
                <a:lnTo>
                  <a:pt x="4487037" y="1907755"/>
                </a:lnTo>
                <a:lnTo>
                  <a:pt x="4525137" y="1907755"/>
                </a:lnTo>
                <a:lnTo>
                  <a:pt x="4525137" y="1917280"/>
                </a:lnTo>
                <a:close/>
              </a:path>
              <a:path w="8696325" h="1917700">
                <a:moveTo>
                  <a:pt x="4458462" y="1917280"/>
                </a:moveTo>
                <a:lnTo>
                  <a:pt x="4420362" y="1917280"/>
                </a:lnTo>
                <a:lnTo>
                  <a:pt x="4420362" y="1907755"/>
                </a:lnTo>
                <a:lnTo>
                  <a:pt x="4458462" y="1907755"/>
                </a:lnTo>
                <a:lnTo>
                  <a:pt x="4458462" y="1917280"/>
                </a:lnTo>
                <a:close/>
              </a:path>
              <a:path w="8696325" h="1917700">
                <a:moveTo>
                  <a:pt x="4391787" y="1917280"/>
                </a:moveTo>
                <a:lnTo>
                  <a:pt x="4353687" y="1917280"/>
                </a:lnTo>
                <a:lnTo>
                  <a:pt x="4353687" y="1907755"/>
                </a:lnTo>
                <a:lnTo>
                  <a:pt x="4391787" y="1907755"/>
                </a:lnTo>
                <a:lnTo>
                  <a:pt x="4391787" y="1917280"/>
                </a:lnTo>
                <a:close/>
              </a:path>
              <a:path w="8696325" h="1917700">
                <a:moveTo>
                  <a:pt x="4325112" y="1917280"/>
                </a:moveTo>
                <a:lnTo>
                  <a:pt x="4287012" y="1917280"/>
                </a:lnTo>
                <a:lnTo>
                  <a:pt x="4287012" y="1907755"/>
                </a:lnTo>
                <a:lnTo>
                  <a:pt x="4325112" y="1907755"/>
                </a:lnTo>
                <a:lnTo>
                  <a:pt x="4325112" y="1917280"/>
                </a:lnTo>
                <a:close/>
              </a:path>
              <a:path w="8696325" h="1917700">
                <a:moveTo>
                  <a:pt x="4258437" y="1917280"/>
                </a:moveTo>
                <a:lnTo>
                  <a:pt x="4220337" y="1917280"/>
                </a:lnTo>
                <a:lnTo>
                  <a:pt x="4220337" y="1907755"/>
                </a:lnTo>
                <a:lnTo>
                  <a:pt x="4258437" y="1907755"/>
                </a:lnTo>
                <a:lnTo>
                  <a:pt x="4258437" y="1917280"/>
                </a:lnTo>
                <a:close/>
              </a:path>
              <a:path w="8696325" h="1917700">
                <a:moveTo>
                  <a:pt x="4191762" y="1917280"/>
                </a:moveTo>
                <a:lnTo>
                  <a:pt x="4153662" y="1917280"/>
                </a:lnTo>
                <a:lnTo>
                  <a:pt x="4153662" y="1907755"/>
                </a:lnTo>
                <a:lnTo>
                  <a:pt x="4191762" y="1907755"/>
                </a:lnTo>
                <a:lnTo>
                  <a:pt x="4191762" y="1917280"/>
                </a:lnTo>
                <a:close/>
              </a:path>
              <a:path w="8696325" h="1917700">
                <a:moveTo>
                  <a:pt x="4125087" y="1917280"/>
                </a:moveTo>
                <a:lnTo>
                  <a:pt x="4086987" y="1917280"/>
                </a:lnTo>
                <a:lnTo>
                  <a:pt x="4086987" y="1907755"/>
                </a:lnTo>
                <a:lnTo>
                  <a:pt x="4125087" y="1907755"/>
                </a:lnTo>
                <a:lnTo>
                  <a:pt x="4125087" y="1917280"/>
                </a:lnTo>
                <a:close/>
              </a:path>
              <a:path w="8696325" h="1917700">
                <a:moveTo>
                  <a:pt x="4058412" y="1917280"/>
                </a:moveTo>
                <a:lnTo>
                  <a:pt x="4020312" y="1917280"/>
                </a:lnTo>
                <a:lnTo>
                  <a:pt x="4020312" y="1907755"/>
                </a:lnTo>
                <a:lnTo>
                  <a:pt x="4058412" y="1907755"/>
                </a:lnTo>
                <a:lnTo>
                  <a:pt x="4058412" y="1917280"/>
                </a:lnTo>
                <a:close/>
              </a:path>
              <a:path w="8696325" h="1917700">
                <a:moveTo>
                  <a:pt x="3991737" y="1917280"/>
                </a:moveTo>
                <a:lnTo>
                  <a:pt x="3953637" y="1917280"/>
                </a:lnTo>
                <a:lnTo>
                  <a:pt x="3953637" y="1907755"/>
                </a:lnTo>
                <a:lnTo>
                  <a:pt x="3991737" y="1907755"/>
                </a:lnTo>
                <a:lnTo>
                  <a:pt x="3991737" y="1917280"/>
                </a:lnTo>
                <a:close/>
              </a:path>
              <a:path w="8696325" h="1917700">
                <a:moveTo>
                  <a:pt x="3925062" y="1917280"/>
                </a:moveTo>
                <a:lnTo>
                  <a:pt x="3886962" y="1917280"/>
                </a:lnTo>
                <a:lnTo>
                  <a:pt x="3886962" y="1907755"/>
                </a:lnTo>
                <a:lnTo>
                  <a:pt x="3925062" y="1907755"/>
                </a:lnTo>
                <a:lnTo>
                  <a:pt x="3925062" y="1917280"/>
                </a:lnTo>
                <a:close/>
              </a:path>
              <a:path w="8696325" h="1917700">
                <a:moveTo>
                  <a:pt x="3858387" y="1917280"/>
                </a:moveTo>
                <a:lnTo>
                  <a:pt x="3820287" y="1917280"/>
                </a:lnTo>
                <a:lnTo>
                  <a:pt x="3820287" y="1907755"/>
                </a:lnTo>
                <a:lnTo>
                  <a:pt x="3858387" y="1907755"/>
                </a:lnTo>
                <a:lnTo>
                  <a:pt x="3858387" y="1917280"/>
                </a:lnTo>
                <a:close/>
              </a:path>
              <a:path w="8696325" h="1917700">
                <a:moveTo>
                  <a:pt x="3791712" y="1917280"/>
                </a:moveTo>
                <a:lnTo>
                  <a:pt x="3753612" y="1917280"/>
                </a:lnTo>
                <a:lnTo>
                  <a:pt x="3753612" y="1907755"/>
                </a:lnTo>
                <a:lnTo>
                  <a:pt x="3791712" y="1907755"/>
                </a:lnTo>
                <a:lnTo>
                  <a:pt x="3791712" y="1917280"/>
                </a:lnTo>
                <a:close/>
              </a:path>
              <a:path w="8696325" h="1917700">
                <a:moveTo>
                  <a:pt x="3725037" y="1917280"/>
                </a:moveTo>
                <a:lnTo>
                  <a:pt x="3686937" y="1917280"/>
                </a:lnTo>
                <a:lnTo>
                  <a:pt x="3686937" y="1907755"/>
                </a:lnTo>
                <a:lnTo>
                  <a:pt x="3725037" y="1907755"/>
                </a:lnTo>
                <a:lnTo>
                  <a:pt x="3725037" y="1917280"/>
                </a:lnTo>
                <a:close/>
              </a:path>
              <a:path w="8696325" h="1917700">
                <a:moveTo>
                  <a:pt x="3658362" y="1917280"/>
                </a:moveTo>
                <a:lnTo>
                  <a:pt x="3620262" y="1917280"/>
                </a:lnTo>
                <a:lnTo>
                  <a:pt x="3620262" y="1907755"/>
                </a:lnTo>
                <a:lnTo>
                  <a:pt x="3658362" y="1907755"/>
                </a:lnTo>
                <a:lnTo>
                  <a:pt x="3658362" y="1917280"/>
                </a:lnTo>
                <a:close/>
              </a:path>
              <a:path w="8696325" h="1917700">
                <a:moveTo>
                  <a:pt x="3591687" y="1917280"/>
                </a:moveTo>
                <a:lnTo>
                  <a:pt x="3553587" y="1917280"/>
                </a:lnTo>
                <a:lnTo>
                  <a:pt x="3553587" y="1907755"/>
                </a:lnTo>
                <a:lnTo>
                  <a:pt x="3591687" y="1907755"/>
                </a:lnTo>
                <a:lnTo>
                  <a:pt x="3591687" y="1917280"/>
                </a:lnTo>
                <a:close/>
              </a:path>
              <a:path w="8696325" h="1917700">
                <a:moveTo>
                  <a:pt x="3525012" y="1917280"/>
                </a:moveTo>
                <a:lnTo>
                  <a:pt x="3486912" y="1917280"/>
                </a:lnTo>
                <a:lnTo>
                  <a:pt x="3486912" y="1907755"/>
                </a:lnTo>
                <a:lnTo>
                  <a:pt x="3525012" y="1907755"/>
                </a:lnTo>
                <a:lnTo>
                  <a:pt x="3525012" y="1917280"/>
                </a:lnTo>
                <a:close/>
              </a:path>
              <a:path w="8696325" h="1917700">
                <a:moveTo>
                  <a:pt x="3458337" y="1917280"/>
                </a:moveTo>
                <a:lnTo>
                  <a:pt x="3420237" y="1917280"/>
                </a:lnTo>
                <a:lnTo>
                  <a:pt x="3420237" y="1907755"/>
                </a:lnTo>
                <a:lnTo>
                  <a:pt x="3458337" y="1907755"/>
                </a:lnTo>
                <a:lnTo>
                  <a:pt x="3458337" y="1917280"/>
                </a:lnTo>
                <a:close/>
              </a:path>
              <a:path w="8696325" h="1917700">
                <a:moveTo>
                  <a:pt x="3391662" y="1917280"/>
                </a:moveTo>
                <a:lnTo>
                  <a:pt x="3353562" y="1917280"/>
                </a:lnTo>
                <a:lnTo>
                  <a:pt x="3353562" y="1907755"/>
                </a:lnTo>
                <a:lnTo>
                  <a:pt x="3391662" y="1907755"/>
                </a:lnTo>
                <a:lnTo>
                  <a:pt x="3391662" y="1917280"/>
                </a:lnTo>
                <a:close/>
              </a:path>
              <a:path w="8696325" h="1917700">
                <a:moveTo>
                  <a:pt x="3324987" y="1917280"/>
                </a:moveTo>
                <a:lnTo>
                  <a:pt x="3286887" y="1917280"/>
                </a:lnTo>
                <a:lnTo>
                  <a:pt x="3286887" y="1907755"/>
                </a:lnTo>
                <a:lnTo>
                  <a:pt x="3324987" y="1907755"/>
                </a:lnTo>
                <a:lnTo>
                  <a:pt x="3324987" y="1917280"/>
                </a:lnTo>
                <a:close/>
              </a:path>
              <a:path w="8696325" h="1917700">
                <a:moveTo>
                  <a:pt x="3258312" y="1917280"/>
                </a:moveTo>
                <a:lnTo>
                  <a:pt x="3220212" y="1917280"/>
                </a:lnTo>
                <a:lnTo>
                  <a:pt x="3220212" y="1907755"/>
                </a:lnTo>
                <a:lnTo>
                  <a:pt x="3258312" y="1907755"/>
                </a:lnTo>
                <a:lnTo>
                  <a:pt x="3258312" y="1917280"/>
                </a:lnTo>
                <a:close/>
              </a:path>
              <a:path w="8696325" h="1917700">
                <a:moveTo>
                  <a:pt x="3191637" y="1917280"/>
                </a:moveTo>
                <a:lnTo>
                  <a:pt x="3153537" y="1917280"/>
                </a:lnTo>
                <a:lnTo>
                  <a:pt x="3153537" y="1907755"/>
                </a:lnTo>
                <a:lnTo>
                  <a:pt x="3191637" y="1907755"/>
                </a:lnTo>
                <a:lnTo>
                  <a:pt x="3191637" y="1917280"/>
                </a:lnTo>
                <a:close/>
              </a:path>
              <a:path w="8696325" h="1917700">
                <a:moveTo>
                  <a:pt x="3124962" y="1917280"/>
                </a:moveTo>
                <a:lnTo>
                  <a:pt x="3086862" y="1917280"/>
                </a:lnTo>
                <a:lnTo>
                  <a:pt x="3086862" y="1907755"/>
                </a:lnTo>
                <a:lnTo>
                  <a:pt x="3124962" y="1907755"/>
                </a:lnTo>
                <a:lnTo>
                  <a:pt x="3124962" y="1917280"/>
                </a:lnTo>
                <a:close/>
              </a:path>
              <a:path w="8696325" h="1917700">
                <a:moveTo>
                  <a:pt x="3058287" y="1917280"/>
                </a:moveTo>
                <a:lnTo>
                  <a:pt x="3020187" y="1917280"/>
                </a:lnTo>
                <a:lnTo>
                  <a:pt x="3020187" y="1907755"/>
                </a:lnTo>
                <a:lnTo>
                  <a:pt x="3058287" y="1907755"/>
                </a:lnTo>
                <a:lnTo>
                  <a:pt x="3058287" y="1917280"/>
                </a:lnTo>
                <a:close/>
              </a:path>
              <a:path w="8696325" h="1917700">
                <a:moveTo>
                  <a:pt x="2991612" y="1917280"/>
                </a:moveTo>
                <a:lnTo>
                  <a:pt x="2953512" y="1917280"/>
                </a:lnTo>
                <a:lnTo>
                  <a:pt x="2953512" y="1907755"/>
                </a:lnTo>
                <a:lnTo>
                  <a:pt x="2991612" y="1907755"/>
                </a:lnTo>
                <a:lnTo>
                  <a:pt x="2991612" y="1917280"/>
                </a:lnTo>
                <a:close/>
              </a:path>
              <a:path w="8696325" h="1917700">
                <a:moveTo>
                  <a:pt x="2924937" y="1917280"/>
                </a:moveTo>
                <a:lnTo>
                  <a:pt x="2886837" y="1917280"/>
                </a:lnTo>
                <a:lnTo>
                  <a:pt x="2886837" y="1907755"/>
                </a:lnTo>
                <a:lnTo>
                  <a:pt x="2924937" y="1907755"/>
                </a:lnTo>
                <a:lnTo>
                  <a:pt x="2924937" y="1917280"/>
                </a:lnTo>
                <a:close/>
              </a:path>
              <a:path w="8696325" h="1917700">
                <a:moveTo>
                  <a:pt x="2858262" y="1917280"/>
                </a:moveTo>
                <a:lnTo>
                  <a:pt x="2820162" y="1917280"/>
                </a:lnTo>
                <a:lnTo>
                  <a:pt x="2820162" y="1907755"/>
                </a:lnTo>
                <a:lnTo>
                  <a:pt x="2858262" y="1907755"/>
                </a:lnTo>
                <a:lnTo>
                  <a:pt x="2858262" y="1917280"/>
                </a:lnTo>
                <a:close/>
              </a:path>
              <a:path w="8696325" h="1917700">
                <a:moveTo>
                  <a:pt x="2791587" y="1917280"/>
                </a:moveTo>
                <a:lnTo>
                  <a:pt x="2753487" y="1917280"/>
                </a:lnTo>
                <a:lnTo>
                  <a:pt x="2753487" y="1907755"/>
                </a:lnTo>
                <a:lnTo>
                  <a:pt x="2791587" y="1907755"/>
                </a:lnTo>
                <a:lnTo>
                  <a:pt x="2791587" y="1917280"/>
                </a:lnTo>
                <a:close/>
              </a:path>
              <a:path w="8696325" h="1917700">
                <a:moveTo>
                  <a:pt x="2724912" y="1917280"/>
                </a:moveTo>
                <a:lnTo>
                  <a:pt x="2686812" y="1917280"/>
                </a:lnTo>
                <a:lnTo>
                  <a:pt x="2686812" y="1907755"/>
                </a:lnTo>
                <a:lnTo>
                  <a:pt x="2724912" y="1907755"/>
                </a:lnTo>
                <a:lnTo>
                  <a:pt x="2724912" y="1917280"/>
                </a:lnTo>
                <a:close/>
              </a:path>
              <a:path w="8696325" h="1917700">
                <a:moveTo>
                  <a:pt x="2658237" y="1917280"/>
                </a:moveTo>
                <a:lnTo>
                  <a:pt x="2620137" y="1917280"/>
                </a:lnTo>
                <a:lnTo>
                  <a:pt x="2620137" y="1907755"/>
                </a:lnTo>
                <a:lnTo>
                  <a:pt x="2658237" y="1907755"/>
                </a:lnTo>
                <a:lnTo>
                  <a:pt x="2658237" y="1917280"/>
                </a:lnTo>
                <a:close/>
              </a:path>
              <a:path w="8696325" h="1917700">
                <a:moveTo>
                  <a:pt x="2591562" y="1917280"/>
                </a:moveTo>
                <a:lnTo>
                  <a:pt x="2553462" y="1917280"/>
                </a:lnTo>
                <a:lnTo>
                  <a:pt x="2553462" y="1907755"/>
                </a:lnTo>
                <a:lnTo>
                  <a:pt x="2591562" y="1907755"/>
                </a:lnTo>
                <a:lnTo>
                  <a:pt x="2591562" y="1917280"/>
                </a:lnTo>
                <a:close/>
              </a:path>
              <a:path w="8696325" h="1917700">
                <a:moveTo>
                  <a:pt x="2524887" y="1917280"/>
                </a:moveTo>
                <a:lnTo>
                  <a:pt x="2486787" y="1917280"/>
                </a:lnTo>
                <a:lnTo>
                  <a:pt x="2486787" y="1907755"/>
                </a:lnTo>
                <a:lnTo>
                  <a:pt x="2524887" y="1907755"/>
                </a:lnTo>
                <a:lnTo>
                  <a:pt x="2524887" y="1917280"/>
                </a:lnTo>
                <a:close/>
              </a:path>
              <a:path w="8696325" h="1917700">
                <a:moveTo>
                  <a:pt x="2458212" y="1917280"/>
                </a:moveTo>
                <a:lnTo>
                  <a:pt x="2420112" y="1917280"/>
                </a:lnTo>
                <a:lnTo>
                  <a:pt x="2420112" y="1907755"/>
                </a:lnTo>
                <a:lnTo>
                  <a:pt x="2458212" y="1907755"/>
                </a:lnTo>
                <a:lnTo>
                  <a:pt x="2458212" y="1917280"/>
                </a:lnTo>
                <a:close/>
              </a:path>
              <a:path w="8696325" h="1917700">
                <a:moveTo>
                  <a:pt x="2391537" y="1917280"/>
                </a:moveTo>
                <a:lnTo>
                  <a:pt x="2353437" y="1917280"/>
                </a:lnTo>
                <a:lnTo>
                  <a:pt x="2353437" y="1907755"/>
                </a:lnTo>
                <a:lnTo>
                  <a:pt x="2391537" y="1907755"/>
                </a:lnTo>
                <a:lnTo>
                  <a:pt x="2391537" y="1917280"/>
                </a:lnTo>
                <a:close/>
              </a:path>
              <a:path w="8696325" h="1917700">
                <a:moveTo>
                  <a:pt x="2324862" y="1917280"/>
                </a:moveTo>
                <a:lnTo>
                  <a:pt x="2286762" y="1917280"/>
                </a:lnTo>
                <a:lnTo>
                  <a:pt x="2286762" y="1907755"/>
                </a:lnTo>
                <a:lnTo>
                  <a:pt x="2324862" y="1907755"/>
                </a:lnTo>
                <a:lnTo>
                  <a:pt x="2324862" y="1917280"/>
                </a:lnTo>
                <a:close/>
              </a:path>
              <a:path w="8696325" h="1917700">
                <a:moveTo>
                  <a:pt x="2258187" y="1917280"/>
                </a:moveTo>
                <a:lnTo>
                  <a:pt x="2220087" y="1917280"/>
                </a:lnTo>
                <a:lnTo>
                  <a:pt x="2220087" y="1907755"/>
                </a:lnTo>
                <a:lnTo>
                  <a:pt x="2258187" y="1907755"/>
                </a:lnTo>
                <a:lnTo>
                  <a:pt x="2258187" y="1917280"/>
                </a:lnTo>
                <a:close/>
              </a:path>
              <a:path w="8696325" h="1917700">
                <a:moveTo>
                  <a:pt x="2191512" y="1917280"/>
                </a:moveTo>
                <a:lnTo>
                  <a:pt x="2153412" y="1917280"/>
                </a:lnTo>
                <a:lnTo>
                  <a:pt x="2153412" y="1907755"/>
                </a:lnTo>
                <a:lnTo>
                  <a:pt x="2191512" y="1907755"/>
                </a:lnTo>
                <a:lnTo>
                  <a:pt x="2191512" y="1917280"/>
                </a:lnTo>
                <a:close/>
              </a:path>
              <a:path w="8696325" h="1917700">
                <a:moveTo>
                  <a:pt x="2124837" y="1917280"/>
                </a:moveTo>
                <a:lnTo>
                  <a:pt x="2086737" y="1917280"/>
                </a:lnTo>
                <a:lnTo>
                  <a:pt x="2086737" y="1907755"/>
                </a:lnTo>
                <a:lnTo>
                  <a:pt x="2124837" y="1907755"/>
                </a:lnTo>
                <a:lnTo>
                  <a:pt x="2124837" y="1917280"/>
                </a:lnTo>
                <a:close/>
              </a:path>
              <a:path w="8696325" h="1917700">
                <a:moveTo>
                  <a:pt x="2058162" y="1917280"/>
                </a:moveTo>
                <a:lnTo>
                  <a:pt x="2020062" y="1917280"/>
                </a:lnTo>
                <a:lnTo>
                  <a:pt x="2020062" y="1907755"/>
                </a:lnTo>
                <a:lnTo>
                  <a:pt x="2058162" y="1907755"/>
                </a:lnTo>
                <a:lnTo>
                  <a:pt x="2058162" y="1917280"/>
                </a:lnTo>
                <a:close/>
              </a:path>
              <a:path w="8696325" h="1917700">
                <a:moveTo>
                  <a:pt x="1991487" y="1917280"/>
                </a:moveTo>
                <a:lnTo>
                  <a:pt x="1953387" y="1917280"/>
                </a:lnTo>
                <a:lnTo>
                  <a:pt x="1953387" y="1907755"/>
                </a:lnTo>
                <a:lnTo>
                  <a:pt x="1991487" y="1907755"/>
                </a:lnTo>
                <a:lnTo>
                  <a:pt x="1991487" y="1917280"/>
                </a:lnTo>
                <a:close/>
              </a:path>
              <a:path w="8696325" h="1917700">
                <a:moveTo>
                  <a:pt x="1924812" y="1917280"/>
                </a:moveTo>
                <a:lnTo>
                  <a:pt x="1886712" y="1917280"/>
                </a:lnTo>
                <a:lnTo>
                  <a:pt x="1886712" y="1907755"/>
                </a:lnTo>
                <a:lnTo>
                  <a:pt x="1924812" y="1907755"/>
                </a:lnTo>
                <a:lnTo>
                  <a:pt x="1924812" y="1917280"/>
                </a:lnTo>
                <a:close/>
              </a:path>
              <a:path w="8696325" h="1917700">
                <a:moveTo>
                  <a:pt x="1858137" y="1917280"/>
                </a:moveTo>
                <a:lnTo>
                  <a:pt x="1820037" y="1917280"/>
                </a:lnTo>
                <a:lnTo>
                  <a:pt x="1820037" y="1907755"/>
                </a:lnTo>
                <a:lnTo>
                  <a:pt x="1858137" y="1907755"/>
                </a:lnTo>
                <a:lnTo>
                  <a:pt x="1858137" y="1917280"/>
                </a:lnTo>
                <a:close/>
              </a:path>
              <a:path w="8696325" h="1917700">
                <a:moveTo>
                  <a:pt x="1791462" y="1917280"/>
                </a:moveTo>
                <a:lnTo>
                  <a:pt x="1753362" y="1917280"/>
                </a:lnTo>
                <a:lnTo>
                  <a:pt x="1753362" y="1907755"/>
                </a:lnTo>
                <a:lnTo>
                  <a:pt x="1791462" y="1907755"/>
                </a:lnTo>
                <a:lnTo>
                  <a:pt x="1791462" y="1917280"/>
                </a:lnTo>
                <a:close/>
              </a:path>
              <a:path w="8696325" h="1917700">
                <a:moveTo>
                  <a:pt x="1724787" y="1917280"/>
                </a:moveTo>
                <a:lnTo>
                  <a:pt x="1686687" y="1917280"/>
                </a:lnTo>
                <a:lnTo>
                  <a:pt x="1686687" y="1907755"/>
                </a:lnTo>
                <a:lnTo>
                  <a:pt x="1724787" y="1907755"/>
                </a:lnTo>
                <a:lnTo>
                  <a:pt x="1724787" y="1917280"/>
                </a:lnTo>
                <a:close/>
              </a:path>
              <a:path w="8696325" h="1917700">
                <a:moveTo>
                  <a:pt x="1658112" y="1917280"/>
                </a:moveTo>
                <a:lnTo>
                  <a:pt x="1620012" y="1917280"/>
                </a:lnTo>
                <a:lnTo>
                  <a:pt x="1620012" y="1907755"/>
                </a:lnTo>
                <a:lnTo>
                  <a:pt x="1658112" y="1907755"/>
                </a:lnTo>
                <a:lnTo>
                  <a:pt x="1658112" y="1917280"/>
                </a:lnTo>
                <a:close/>
              </a:path>
              <a:path w="8696325" h="1917700">
                <a:moveTo>
                  <a:pt x="1591437" y="1917280"/>
                </a:moveTo>
                <a:lnTo>
                  <a:pt x="1553337" y="1917280"/>
                </a:lnTo>
                <a:lnTo>
                  <a:pt x="1553337" y="1907755"/>
                </a:lnTo>
                <a:lnTo>
                  <a:pt x="1591437" y="1907755"/>
                </a:lnTo>
                <a:lnTo>
                  <a:pt x="1591437" y="1917280"/>
                </a:lnTo>
                <a:close/>
              </a:path>
              <a:path w="8696325" h="1917700">
                <a:moveTo>
                  <a:pt x="1524762" y="1917280"/>
                </a:moveTo>
                <a:lnTo>
                  <a:pt x="1486662" y="1917280"/>
                </a:lnTo>
                <a:lnTo>
                  <a:pt x="1486662" y="1907755"/>
                </a:lnTo>
                <a:lnTo>
                  <a:pt x="1524762" y="1907755"/>
                </a:lnTo>
                <a:lnTo>
                  <a:pt x="1524762" y="1917280"/>
                </a:lnTo>
                <a:close/>
              </a:path>
              <a:path w="8696325" h="1917700">
                <a:moveTo>
                  <a:pt x="1458087" y="1917280"/>
                </a:moveTo>
                <a:lnTo>
                  <a:pt x="1419987" y="1917280"/>
                </a:lnTo>
                <a:lnTo>
                  <a:pt x="1419987" y="1907755"/>
                </a:lnTo>
                <a:lnTo>
                  <a:pt x="1458087" y="1907755"/>
                </a:lnTo>
                <a:lnTo>
                  <a:pt x="1458087" y="1917280"/>
                </a:lnTo>
                <a:close/>
              </a:path>
              <a:path w="8696325" h="1917700">
                <a:moveTo>
                  <a:pt x="1391412" y="1917280"/>
                </a:moveTo>
                <a:lnTo>
                  <a:pt x="1353312" y="1917280"/>
                </a:lnTo>
                <a:lnTo>
                  <a:pt x="1353312" y="1907755"/>
                </a:lnTo>
                <a:lnTo>
                  <a:pt x="1391412" y="1907755"/>
                </a:lnTo>
                <a:lnTo>
                  <a:pt x="1391412" y="1917280"/>
                </a:lnTo>
                <a:close/>
              </a:path>
              <a:path w="8696325" h="1917700">
                <a:moveTo>
                  <a:pt x="1324737" y="1917280"/>
                </a:moveTo>
                <a:lnTo>
                  <a:pt x="1286637" y="1917280"/>
                </a:lnTo>
                <a:lnTo>
                  <a:pt x="1286637" y="1907755"/>
                </a:lnTo>
                <a:lnTo>
                  <a:pt x="1324737" y="1907755"/>
                </a:lnTo>
                <a:lnTo>
                  <a:pt x="1324737" y="1917280"/>
                </a:lnTo>
                <a:close/>
              </a:path>
              <a:path w="8696325" h="1917700">
                <a:moveTo>
                  <a:pt x="1258062" y="1917280"/>
                </a:moveTo>
                <a:lnTo>
                  <a:pt x="1219962" y="1917280"/>
                </a:lnTo>
                <a:lnTo>
                  <a:pt x="1219962" y="1907755"/>
                </a:lnTo>
                <a:lnTo>
                  <a:pt x="1258062" y="1907755"/>
                </a:lnTo>
                <a:lnTo>
                  <a:pt x="1258062" y="1917280"/>
                </a:lnTo>
                <a:close/>
              </a:path>
              <a:path w="8696325" h="1917700">
                <a:moveTo>
                  <a:pt x="1191387" y="1917280"/>
                </a:moveTo>
                <a:lnTo>
                  <a:pt x="1153287" y="1917280"/>
                </a:lnTo>
                <a:lnTo>
                  <a:pt x="1153287" y="1907755"/>
                </a:lnTo>
                <a:lnTo>
                  <a:pt x="1191387" y="1907755"/>
                </a:lnTo>
                <a:lnTo>
                  <a:pt x="1191387" y="1917280"/>
                </a:lnTo>
                <a:close/>
              </a:path>
              <a:path w="8696325" h="1917700">
                <a:moveTo>
                  <a:pt x="1124712" y="1917280"/>
                </a:moveTo>
                <a:lnTo>
                  <a:pt x="1086612" y="1917280"/>
                </a:lnTo>
                <a:lnTo>
                  <a:pt x="1086612" y="1907755"/>
                </a:lnTo>
                <a:lnTo>
                  <a:pt x="1124712" y="1907755"/>
                </a:lnTo>
                <a:lnTo>
                  <a:pt x="1124712" y="1917280"/>
                </a:lnTo>
                <a:close/>
              </a:path>
              <a:path w="8696325" h="1917700">
                <a:moveTo>
                  <a:pt x="1058037" y="1917280"/>
                </a:moveTo>
                <a:lnTo>
                  <a:pt x="1019937" y="1917280"/>
                </a:lnTo>
                <a:lnTo>
                  <a:pt x="1019937" y="1907755"/>
                </a:lnTo>
                <a:lnTo>
                  <a:pt x="1058037" y="1907755"/>
                </a:lnTo>
                <a:lnTo>
                  <a:pt x="1058037" y="1917280"/>
                </a:lnTo>
                <a:close/>
              </a:path>
              <a:path w="8696325" h="1917700">
                <a:moveTo>
                  <a:pt x="991362" y="1917280"/>
                </a:moveTo>
                <a:lnTo>
                  <a:pt x="953262" y="1917280"/>
                </a:lnTo>
                <a:lnTo>
                  <a:pt x="953262" y="1907755"/>
                </a:lnTo>
                <a:lnTo>
                  <a:pt x="991362" y="1907755"/>
                </a:lnTo>
                <a:lnTo>
                  <a:pt x="991362" y="1917280"/>
                </a:lnTo>
                <a:close/>
              </a:path>
              <a:path w="8696325" h="1917700">
                <a:moveTo>
                  <a:pt x="924687" y="1917280"/>
                </a:moveTo>
                <a:lnTo>
                  <a:pt x="886587" y="1917280"/>
                </a:lnTo>
                <a:lnTo>
                  <a:pt x="886587" y="1907755"/>
                </a:lnTo>
                <a:lnTo>
                  <a:pt x="924687" y="1907755"/>
                </a:lnTo>
                <a:lnTo>
                  <a:pt x="924687" y="1917280"/>
                </a:lnTo>
                <a:close/>
              </a:path>
              <a:path w="8696325" h="1917700">
                <a:moveTo>
                  <a:pt x="858012" y="1917280"/>
                </a:moveTo>
                <a:lnTo>
                  <a:pt x="819912" y="1917280"/>
                </a:lnTo>
                <a:lnTo>
                  <a:pt x="819912" y="1907755"/>
                </a:lnTo>
                <a:lnTo>
                  <a:pt x="858012" y="1907755"/>
                </a:lnTo>
                <a:lnTo>
                  <a:pt x="858012" y="1917280"/>
                </a:lnTo>
                <a:close/>
              </a:path>
              <a:path w="8696325" h="1917700">
                <a:moveTo>
                  <a:pt x="791337" y="1917280"/>
                </a:moveTo>
                <a:lnTo>
                  <a:pt x="753237" y="1917280"/>
                </a:lnTo>
                <a:lnTo>
                  <a:pt x="753237" y="1907755"/>
                </a:lnTo>
                <a:lnTo>
                  <a:pt x="791337" y="1907755"/>
                </a:lnTo>
                <a:lnTo>
                  <a:pt x="791337" y="1917280"/>
                </a:lnTo>
                <a:close/>
              </a:path>
              <a:path w="8696325" h="1917700">
                <a:moveTo>
                  <a:pt x="724662" y="1917280"/>
                </a:moveTo>
                <a:lnTo>
                  <a:pt x="686562" y="1917280"/>
                </a:lnTo>
                <a:lnTo>
                  <a:pt x="686562" y="1907755"/>
                </a:lnTo>
                <a:lnTo>
                  <a:pt x="724662" y="1907755"/>
                </a:lnTo>
                <a:lnTo>
                  <a:pt x="724662" y="1917280"/>
                </a:lnTo>
                <a:close/>
              </a:path>
              <a:path w="8696325" h="1917700">
                <a:moveTo>
                  <a:pt x="657987" y="1917280"/>
                </a:moveTo>
                <a:lnTo>
                  <a:pt x="619887" y="1917280"/>
                </a:lnTo>
                <a:lnTo>
                  <a:pt x="619887" y="1907755"/>
                </a:lnTo>
                <a:lnTo>
                  <a:pt x="657987" y="1907755"/>
                </a:lnTo>
                <a:lnTo>
                  <a:pt x="657987" y="1917280"/>
                </a:lnTo>
                <a:close/>
              </a:path>
              <a:path w="8696325" h="1917700">
                <a:moveTo>
                  <a:pt x="591312" y="1917280"/>
                </a:moveTo>
                <a:lnTo>
                  <a:pt x="553212" y="1917280"/>
                </a:lnTo>
                <a:lnTo>
                  <a:pt x="553212" y="1907755"/>
                </a:lnTo>
                <a:lnTo>
                  <a:pt x="591312" y="1907755"/>
                </a:lnTo>
                <a:lnTo>
                  <a:pt x="591312" y="1917280"/>
                </a:lnTo>
                <a:close/>
              </a:path>
              <a:path w="8696325" h="1917700">
                <a:moveTo>
                  <a:pt x="524637" y="1917280"/>
                </a:moveTo>
                <a:lnTo>
                  <a:pt x="486537" y="1917280"/>
                </a:lnTo>
                <a:lnTo>
                  <a:pt x="486537" y="1907755"/>
                </a:lnTo>
                <a:lnTo>
                  <a:pt x="524637" y="1907755"/>
                </a:lnTo>
                <a:lnTo>
                  <a:pt x="524637" y="1917280"/>
                </a:lnTo>
                <a:close/>
              </a:path>
              <a:path w="8696325" h="1917700">
                <a:moveTo>
                  <a:pt x="457962" y="1917280"/>
                </a:moveTo>
                <a:lnTo>
                  <a:pt x="419862" y="1917280"/>
                </a:lnTo>
                <a:lnTo>
                  <a:pt x="419862" y="1907755"/>
                </a:lnTo>
                <a:lnTo>
                  <a:pt x="457962" y="1907755"/>
                </a:lnTo>
                <a:lnTo>
                  <a:pt x="457962" y="1917280"/>
                </a:lnTo>
                <a:close/>
              </a:path>
              <a:path w="8696325" h="1917700">
                <a:moveTo>
                  <a:pt x="391287" y="1917280"/>
                </a:moveTo>
                <a:lnTo>
                  <a:pt x="353187" y="1917280"/>
                </a:lnTo>
                <a:lnTo>
                  <a:pt x="353187" y="1907755"/>
                </a:lnTo>
                <a:lnTo>
                  <a:pt x="391287" y="1907755"/>
                </a:lnTo>
                <a:lnTo>
                  <a:pt x="391287" y="1917280"/>
                </a:lnTo>
                <a:close/>
              </a:path>
              <a:path w="8696325" h="1917700">
                <a:moveTo>
                  <a:pt x="324612" y="1917280"/>
                </a:moveTo>
                <a:lnTo>
                  <a:pt x="286512" y="1917280"/>
                </a:lnTo>
                <a:lnTo>
                  <a:pt x="286512" y="1907755"/>
                </a:lnTo>
                <a:lnTo>
                  <a:pt x="324612" y="1907755"/>
                </a:lnTo>
                <a:lnTo>
                  <a:pt x="324612" y="1917280"/>
                </a:lnTo>
                <a:close/>
              </a:path>
              <a:path w="8696325" h="1917700">
                <a:moveTo>
                  <a:pt x="257937" y="1917280"/>
                </a:moveTo>
                <a:lnTo>
                  <a:pt x="219837" y="1917280"/>
                </a:lnTo>
                <a:lnTo>
                  <a:pt x="219837" y="1907755"/>
                </a:lnTo>
                <a:lnTo>
                  <a:pt x="257937" y="1907755"/>
                </a:lnTo>
                <a:lnTo>
                  <a:pt x="257937" y="1917280"/>
                </a:lnTo>
                <a:close/>
              </a:path>
              <a:path w="8696325" h="1917700">
                <a:moveTo>
                  <a:pt x="191262" y="1917280"/>
                </a:moveTo>
                <a:lnTo>
                  <a:pt x="153162" y="1917280"/>
                </a:lnTo>
                <a:lnTo>
                  <a:pt x="153162" y="1907755"/>
                </a:lnTo>
                <a:lnTo>
                  <a:pt x="191262" y="1907755"/>
                </a:lnTo>
                <a:lnTo>
                  <a:pt x="191262" y="1917280"/>
                </a:lnTo>
                <a:close/>
              </a:path>
              <a:path w="8696325" h="1917700">
                <a:moveTo>
                  <a:pt x="124587" y="1917280"/>
                </a:moveTo>
                <a:lnTo>
                  <a:pt x="86487" y="1917280"/>
                </a:lnTo>
                <a:lnTo>
                  <a:pt x="86487" y="1907755"/>
                </a:lnTo>
                <a:lnTo>
                  <a:pt x="124587" y="1907755"/>
                </a:lnTo>
                <a:lnTo>
                  <a:pt x="124587" y="1917280"/>
                </a:lnTo>
                <a:close/>
              </a:path>
              <a:path w="8696325" h="1917700">
                <a:moveTo>
                  <a:pt x="57912" y="1917280"/>
                </a:moveTo>
                <a:lnTo>
                  <a:pt x="19812" y="1917280"/>
                </a:lnTo>
                <a:lnTo>
                  <a:pt x="19812" y="1907755"/>
                </a:lnTo>
                <a:lnTo>
                  <a:pt x="57912" y="1907755"/>
                </a:lnTo>
                <a:lnTo>
                  <a:pt x="57912" y="1917280"/>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10" name="object 10"/>
          <p:cNvSpPr/>
          <p:nvPr/>
        </p:nvSpPr>
        <p:spPr>
          <a:xfrm>
            <a:off x="1243583" y="3867911"/>
            <a:ext cx="6353175" cy="982980"/>
          </a:xfrm>
          <a:custGeom>
            <a:avLst/>
            <a:gdLst/>
            <a:ahLst/>
            <a:cxnLst/>
            <a:rect l="l" t="t" r="r" b="b"/>
            <a:pathLst>
              <a:path w="8470900" h="1310639">
                <a:moveTo>
                  <a:pt x="0" y="0"/>
                </a:moveTo>
                <a:lnTo>
                  <a:pt x="8470392" y="0"/>
                </a:lnTo>
                <a:lnTo>
                  <a:pt x="8470392" y="1310639"/>
                </a:lnTo>
                <a:lnTo>
                  <a:pt x="0" y="1310639"/>
                </a:lnTo>
                <a:lnTo>
                  <a:pt x="0" y="0"/>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11" name="object 11"/>
          <p:cNvSpPr/>
          <p:nvPr/>
        </p:nvSpPr>
        <p:spPr>
          <a:xfrm>
            <a:off x="1239441" y="3864769"/>
            <a:ext cx="6360319" cy="990600"/>
          </a:xfrm>
          <a:custGeom>
            <a:avLst/>
            <a:gdLst/>
            <a:ahLst/>
            <a:cxnLst/>
            <a:rect l="l" t="t" r="r" b="b"/>
            <a:pathLst>
              <a:path w="8480425" h="1320800">
                <a:moveTo>
                  <a:pt x="4762" y="1315478"/>
                </a:moveTo>
                <a:lnTo>
                  <a:pt x="0" y="1315478"/>
                </a:lnTo>
                <a:lnTo>
                  <a:pt x="0" y="1277378"/>
                </a:lnTo>
                <a:lnTo>
                  <a:pt x="9525" y="1277378"/>
                </a:lnTo>
                <a:lnTo>
                  <a:pt x="9525" y="1310716"/>
                </a:lnTo>
                <a:lnTo>
                  <a:pt x="4762" y="1310716"/>
                </a:lnTo>
                <a:lnTo>
                  <a:pt x="4762" y="1315478"/>
                </a:lnTo>
                <a:close/>
              </a:path>
              <a:path w="8480425" h="1320800">
                <a:moveTo>
                  <a:pt x="32219" y="1320241"/>
                </a:moveTo>
                <a:lnTo>
                  <a:pt x="4762" y="1320241"/>
                </a:lnTo>
                <a:lnTo>
                  <a:pt x="4762" y="1310716"/>
                </a:lnTo>
                <a:lnTo>
                  <a:pt x="9525" y="1310716"/>
                </a:lnTo>
                <a:lnTo>
                  <a:pt x="9525" y="1315478"/>
                </a:lnTo>
                <a:lnTo>
                  <a:pt x="32219" y="1315478"/>
                </a:lnTo>
                <a:lnTo>
                  <a:pt x="32219" y="1320241"/>
                </a:lnTo>
                <a:close/>
              </a:path>
              <a:path w="8480425" h="1320800">
                <a:moveTo>
                  <a:pt x="32219" y="1315478"/>
                </a:moveTo>
                <a:lnTo>
                  <a:pt x="9525" y="1315478"/>
                </a:lnTo>
                <a:lnTo>
                  <a:pt x="9525" y="1310716"/>
                </a:lnTo>
                <a:lnTo>
                  <a:pt x="32219" y="1310716"/>
                </a:lnTo>
                <a:lnTo>
                  <a:pt x="32219" y="1315478"/>
                </a:lnTo>
                <a:close/>
              </a:path>
              <a:path w="8480425" h="1320800">
                <a:moveTo>
                  <a:pt x="9525" y="1248803"/>
                </a:moveTo>
                <a:lnTo>
                  <a:pt x="0" y="1248803"/>
                </a:lnTo>
                <a:lnTo>
                  <a:pt x="0" y="1210703"/>
                </a:lnTo>
                <a:lnTo>
                  <a:pt x="9525" y="1210703"/>
                </a:lnTo>
                <a:lnTo>
                  <a:pt x="9525" y="1248803"/>
                </a:lnTo>
                <a:close/>
              </a:path>
              <a:path w="8480425" h="1320800">
                <a:moveTo>
                  <a:pt x="9525" y="1182128"/>
                </a:moveTo>
                <a:lnTo>
                  <a:pt x="0" y="1182128"/>
                </a:lnTo>
                <a:lnTo>
                  <a:pt x="0" y="1144028"/>
                </a:lnTo>
                <a:lnTo>
                  <a:pt x="9525" y="1144028"/>
                </a:lnTo>
                <a:lnTo>
                  <a:pt x="9525" y="1182128"/>
                </a:lnTo>
                <a:close/>
              </a:path>
              <a:path w="8480425" h="1320800">
                <a:moveTo>
                  <a:pt x="9525" y="1115453"/>
                </a:moveTo>
                <a:lnTo>
                  <a:pt x="0" y="1115453"/>
                </a:lnTo>
                <a:lnTo>
                  <a:pt x="0" y="1077353"/>
                </a:lnTo>
                <a:lnTo>
                  <a:pt x="9525" y="1077353"/>
                </a:lnTo>
                <a:lnTo>
                  <a:pt x="9525" y="1115453"/>
                </a:lnTo>
                <a:close/>
              </a:path>
              <a:path w="8480425" h="1320800">
                <a:moveTo>
                  <a:pt x="9525" y="1048778"/>
                </a:moveTo>
                <a:lnTo>
                  <a:pt x="0" y="1048778"/>
                </a:lnTo>
                <a:lnTo>
                  <a:pt x="0" y="1010678"/>
                </a:lnTo>
                <a:lnTo>
                  <a:pt x="9525" y="1010678"/>
                </a:lnTo>
                <a:lnTo>
                  <a:pt x="9525" y="1048778"/>
                </a:lnTo>
                <a:close/>
              </a:path>
              <a:path w="8480425" h="1320800">
                <a:moveTo>
                  <a:pt x="9525" y="982103"/>
                </a:moveTo>
                <a:lnTo>
                  <a:pt x="0" y="982103"/>
                </a:lnTo>
                <a:lnTo>
                  <a:pt x="0" y="944003"/>
                </a:lnTo>
                <a:lnTo>
                  <a:pt x="9525" y="944003"/>
                </a:lnTo>
                <a:lnTo>
                  <a:pt x="9525" y="982103"/>
                </a:lnTo>
                <a:close/>
              </a:path>
              <a:path w="8480425" h="1320800">
                <a:moveTo>
                  <a:pt x="9525" y="915428"/>
                </a:moveTo>
                <a:lnTo>
                  <a:pt x="0" y="915428"/>
                </a:lnTo>
                <a:lnTo>
                  <a:pt x="0" y="877328"/>
                </a:lnTo>
                <a:lnTo>
                  <a:pt x="9525" y="877328"/>
                </a:lnTo>
                <a:lnTo>
                  <a:pt x="9525" y="915428"/>
                </a:lnTo>
                <a:close/>
              </a:path>
              <a:path w="8480425" h="1320800">
                <a:moveTo>
                  <a:pt x="9525" y="848753"/>
                </a:moveTo>
                <a:lnTo>
                  <a:pt x="0" y="848753"/>
                </a:lnTo>
                <a:lnTo>
                  <a:pt x="0" y="810653"/>
                </a:lnTo>
                <a:lnTo>
                  <a:pt x="9525" y="810653"/>
                </a:lnTo>
                <a:lnTo>
                  <a:pt x="9525" y="848753"/>
                </a:lnTo>
                <a:close/>
              </a:path>
              <a:path w="8480425" h="1320800">
                <a:moveTo>
                  <a:pt x="9525" y="782078"/>
                </a:moveTo>
                <a:lnTo>
                  <a:pt x="0" y="782078"/>
                </a:lnTo>
                <a:lnTo>
                  <a:pt x="0" y="743978"/>
                </a:lnTo>
                <a:lnTo>
                  <a:pt x="9525" y="743978"/>
                </a:lnTo>
                <a:lnTo>
                  <a:pt x="9525" y="782078"/>
                </a:lnTo>
                <a:close/>
              </a:path>
              <a:path w="8480425" h="1320800">
                <a:moveTo>
                  <a:pt x="9525" y="715403"/>
                </a:moveTo>
                <a:lnTo>
                  <a:pt x="0" y="715403"/>
                </a:lnTo>
                <a:lnTo>
                  <a:pt x="0" y="677303"/>
                </a:lnTo>
                <a:lnTo>
                  <a:pt x="9525" y="677303"/>
                </a:lnTo>
                <a:lnTo>
                  <a:pt x="9525" y="715403"/>
                </a:lnTo>
                <a:close/>
              </a:path>
              <a:path w="8480425" h="1320800">
                <a:moveTo>
                  <a:pt x="9525" y="648728"/>
                </a:moveTo>
                <a:lnTo>
                  <a:pt x="0" y="648728"/>
                </a:lnTo>
                <a:lnTo>
                  <a:pt x="0" y="610628"/>
                </a:lnTo>
                <a:lnTo>
                  <a:pt x="9525" y="610628"/>
                </a:lnTo>
                <a:lnTo>
                  <a:pt x="9525" y="648728"/>
                </a:lnTo>
                <a:close/>
              </a:path>
              <a:path w="8480425" h="1320800">
                <a:moveTo>
                  <a:pt x="9525" y="582053"/>
                </a:moveTo>
                <a:lnTo>
                  <a:pt x="0" y="582053"/>
                </a:lnTo>
                <a:lnTo>
                  <a:pt x="0" y="543953"/>
                </a:lnTo>
                <a:lnTo>
                  <a:pt x="9525" y="543953"/>
                </a:lnTo>
                <a:lnTo>
                  <a:pt x="9525" y="582053"/>
                </a:lnTo>
                <a:close/>
              </a:path>
              <a:path w="8480425" h="1320800">
                <a:moveTo>
                  <a:pt x="9525" y="515378"/>
                </a:moveTo>
                <a:lnTo>
                  <a:pt x="0" y="515378"/>
                </a:lnTo>
                <a:lnTo>
                  <a:pt x="0" y="477278"/>
                </a:lnTo>
                <a:lnTo>
                  <a:pt x="9525" y="477278"/>
                </a:lnTo>
                <a:lnTo>
                  <a:pt x="9525" y="515378"/>
                </a:lnTo>
                <a:close/>
              </a:path>
              <a:path w="8480425" h="1320800">
                <a:moveTo>
                  <a:pt x="9525" y="448703"/>
                </a:moveTo>
                <a:lnTo>
                  <a:pt x="0" y="448703"/>
                </a:lnTo>
                <a:lnTo>
                  <a:pt x="0" y="410603"/>
                </a:lnTo>
                <a:lnTo>
                  <a:pt x="9525" y="410603"/>
                </a:lnTo>
                <a:lnTo>
                  <a:pt x="9525" y="448703"/>
                </a:lnTo>
                <a:close/>
              </a:path>
              <a:path w="8480425" h="1320800">
                <a:moveTo>
                  <a:pt x="9525" y="382028"/>
                </a:moveTo>
                <a:lnTo>
                  <a:pt x="0" y="382028"/>
                </a:lnTo>
                <a:lnTo>
                  <a:pt x="0" y="343928"/>
                </a:lnTo>
                <a:lnTo>
                  <a:pt x="9525" y="343928"/>
                </a:lnTo>
                <a:lnTo>
                  <a:pt x="9525" y="382028"/>
                </a:lnTo>
                <a:close/>
              </a:path>
              <a:path w="8480425" h="1320800">
                <a:moveTo>
                  <a:pt x="9525" y="315353"/>
                </a:moveTo>
                <a:lnTo>
                  <a:pt x="0" y="315353"/>
                </a:lnTo>
                <a:lnTo>
                  <a:pt x="0" y="277253"/>
                </a:lnTo>
                <a:lnTo>
                  <a:pt x="9525" y="277253"/>
                </a:lnTo>
                <a:lnTo>
                  <a:pt x="9525" y="315353"/>
                </a:lnTo>
                <a:close/>
              </a:path>
              <a:path w="8480425" h="1320800">
                <a:moveTo>
                  <a:pt x="9525" y="248678"/>
                </a:moveTo>
                <a:lnTo>
                  <a:pt x="0" y="248678"/>
                </a:lnTo>
                <a:lnTo>
                  <a:pt x="0" y="210578"/>
                </a:lnTo>
                <a:lnTo>
                  <a:pt x="9525" y="210578"/>
                </a:lnTo>
                <a:lnTo>
                  <a:pt x="9525" y="248678"/>
                </a:lnTo>
                <a:close/>
              </a:path>
              <a:path w="8480425" h="1320800">
                <a:moveTo>
                  <a:pt x="9525" y="182003"/>
                </a:moveTo>
                <a:lnTo>
                  <a:pt x="0" y="182003"/>
                </a:lnTo>
                <a:lnTo>
                  <a:pt x="0" y="143903"/>
                </a:lnTo>
                <a:lnTo>
                  <a:pt x="9525" y="143903"/>
                </a:lnTo>
                <a:lnTo>
                  <a:pt x="9525" y="182003"/>
                </a:lnTo>
                <a:close/>
              </a:path>
              <a:path w="8480425" h="1320800">
                <a:moveTo>
                  <a:pt x="9525" y="115328"/>
                </a:moveTo>
                <a:lnTo>
                  <a:pt x="0" y="115328"/>
                </a:lnTo>
                <a:lnTo>
                  <a:pt x="0" y="77228"/>
                </a:lnTo>
                <a:lnTo>
                  <a:pt x="9525" y="77228"/>
                </a:lnTo>
                <a:lnTo>
                  <a:pt x="9525" y="115328"/>
                </a:lnTo>
                <a:close/>
              </a:path>
              <a:path w="8480425" h="1320800">
                <a:moveTo>
                  <a:pt x="9525" y="48653"/>
                </a:moveTo>
                <a:lnTo>
                  <a:pt x="0" y="48653"/>
                </a:lnTo>
                <a:lnTo>
                  <a:pt x="0" y="10553"/>
                </a:lnTo>
                <a:lnTo>
                  <a:pt x="9525" y="10553"/>
                </a:lnTo>
                <a:lnTo>
                  <a:pt x="9525" y="48653"/>
                </a:lnTo>
                <a:close/>
              </a:path>
              <a:path w="8480425" h="1320800">
                <a:moveTo>
                  <a:pt x="65646" y="9525"/>
                </a:moveTo>
                <a:lnTo>
                  <a:pt x="27546" y="9525"/>
                </a:lnTo>
                <a:lnTo>
                  <a:pt x="27546" y="0"/>
                </a:lnTo>
                <a:lnTo>
                  <a:pt x="65646" y="0"/>
                </a:lnTo>
                <a:lnTo>
                  <a:pt x="65646" y="9525"/>
                </a:lnTo>
                <a:close/>
              </a:path>
              <a:path w="8480425" h="1320800">
                <a:moveTo>
                  <a:pt x="132321" y="9525"/>
                </a:moveTo>
                <a:lnTo>
                  <a:pt x="94221" y="9525"/>
                </a:lnTo>
                <a:lnTo>
                  <a:pt x="94221" y="0"/>
                </a:lnTo>
                <a:lnTo>
                  <a:pt x="132321" y="0"/>
                </a:lnTo>
                <a:lnTo>
                  <a:pt x="132321" y="9525"/>
                </a:lnTo>
                <a:close/>
              </a:path>
              <a:path w="8480425" h="1320800">
                <a:moveTo>
                  <a:pt x="198996" y="9525"/>
                </a:moveTo>
                <a:lnTo>
                  <a:pt x="160896" y="9525"/>
                </a:lnTo>
                <a:lnTo>
                  <a:pt x="160896" y="0"/>
                </a:lnTo>
                <a:lnTo>
                  <a:pt x="198996" y="0"/>
                </a:lnTo>
                <a:lnTo>
                  <a:pt x="198996" y="9525"/>
                </a:lnTo>
                <a:close/>
              </a:path>
              <a:path w="8480425" h="1320800">
                <a:moveTo>
                  <a:pt x="265671" y="9525"/>
                </a:moveTo>
                <a:lnTo>
                  <a:pt x="227571" y="9525"/>
                </a:lnTo>
                <a:lnTo>
                  <a:pt x="227571" y="0"/>
                </a:lnTo>
                <a:lnTo>
                  <a:pt x="265671" y="0"/>
                </a:lnTo>
                <a:lnTo>
                  <a:pt x="265671" y="9525"/>
                </a:lnTo>
                <a:close/>
              </a:path>
              <a:path w="8480425" h="1320800">
                <a:moveTo>
                  <a:pt x="332346" y="9525"/>
                </a:moveTo>
                <a:lnTo>
                  <a:pt x="294246" y="9525"/>
                </a:lnTo>
                <a:lnTo>
                  <a:pt x="294246" y="0"/>
                </a:lnTo>
                <a:lnTo>
                  <a:pt x="332346" y="0"/>
                </a:lnTo>
                <a:lnTo>
                  <a:pt x="332346" y="9525"/>
                </a:lnTo>
                <a:close/>
              </a:path>
              <a:path w="8480425" h="1320800">
                <a:moveTo>
                  <a:pt x="399021" y="9525"/>
                </a:moveTo>
                <a:lnTo>
                  <a:pt x="360921" y="9525"/>
                </a:lnTo>
                <a:lnTo>
                  <a:pt x="360921" y="0"/>
                </a:lnTo>
                <a:lnTo>
                  <a:pt x="399021" y="0"/>
                </a:lnTo>
                <a:lnTo>
                  <a:pt x="399021" y="9525"/>
                </a:lnTo>
                <a:close/>
              </a:path>
              <a:path w="8480425" h="1320800">
                <a:moveTo>
                  <a:pt x="465696" y="9525"/>
                </a:moveTo>
                <a:lnTo>
                  <a:pt x="427596" y="9525"/>
                </a:lnTo>
                <a:lnTo>
                  <a:pt x="427596" y="0"/>
                </a:lnTo>
                <a:lnTo>
                  <a:pt x="465696" y="0"/>
                </a:lnTo>
                <a:lnTo>
                  <a:pt x="465696" y="9525"/>
                </a:lnTo>
                <a:close/>
              </a:path>
              <a:path w="8480425" h="1320800">
                <a:moveTo>
                  <a:pt x="532371" y="9525"/>
                </a:moveTo>
                <a:lnTo>
                  <a:pt x="494271" y="9525"/>
                </a:lnTo>
                <a:lnTo>
                  <a:pt x="494271" y="0"/>
                </a:lnTo>
                <a:lnTo>
                  <a:pt x="532371" y="0"/>
                </a:lnTo>
                <a:lnTo>
                  <a:pt x="532371" y="9525"/>
                </a:lnTo>
                <a:close/>
              </a:path>
              <a:path w="8480425" h="1320800">
                <a:moveTo>
                  <a:pt x="599046" y="9525"/>
                </a:moveTo>
                <a:lnTo>
                  <a:pt x="560946" y="9525"/>
                </a:lnTo>
                <a:lnTo>
                  <a:pt x="560946" y="0"/>
                </a:lnTo>
                <a:lnTo>
                  <a:pt x="599046" y="0"/>
                </a:lnTo>
                <a:lnTo>
                  <a:pt x="599046" y="9525"/>
                </a:lnTo>
                <a:close/>
              </a:path>
              <a:path w="8480425" h="1320800">
                <a:moveTo>
                  <a:pt x="665721" y="9525"/>
                </a:moveTo>
                <a:lnTo>
                  <a:pt x="627621" y="9525"/>
                </a:lnTo>
                <a:lnTo>
                  <a:pt x="627621" y="0"/>
                </a:lnTo>
                <a:lnTo>
                  <a:pt x="665721" y="0"/>
                </a:lnTo>
                <a:lnTo>
                  <a:pt x="665721" y="9525"/>
                </a:lnTo>
                <a:close/>
              </a:path>
              <a:path w="8480425" h="1320800">
                <a:moveTo>
                  <a:pt x="732396" y="9525"/>
                </a:moveTo>
                <a:lnTo>
                  <a:pt x="694296" y="9525"/>
                </a:lnTo>
                <a:lnTo>
                  <a:pt x="694296" y="0"/>
                </a:lnTo>
                <a:lnTo>
                  <a:pt x="732396" y="0"/>
                </a:lnTo>
                <a:lnTo>
                  <a:pt x="732396" y="9525"/>
                </a:lnTo>
                <a:close/>
              </a:path>
              <a:path w="8480425" h="1320800">
                <a:moveTo>
                  <a:pt x="799071" y="9525"/>
                </a:moveTo>
                <a:lnTo>
                  <a:pt x="760971" y="9525"/>
                </a:lnTo>
                <a:lnTo>
                  <a:pt x="760971" y="0"/>
                </a:lnTo>
                <a:lnTo>
                  <a:pt x="799071" y="0"/>
                </a:lnTo>
                <a:lnTo>
                  <a:pt x="799071" y="9525"/>
                </a:lnTo>
                <a:close/>
              </a:path>
              <a:path w="8480425" h="1320800">
                <a:moveTo>
                  <a:pt x="865746" y="9525"/>
                </a:moveTo>
                <a:lnTo>
                  <a:pt x="827646" y="9525"/>
                </a:lnTo>
                <a:lnTo>
                  <a:pt x="827646" y="0"/>
                </a:lnTo>
                <a:lnTo>
                  <a:pt x="865746" y="0"/>
                </a:lnTo>
                <a:lnTo>
                  <a:pt x="865746" y="9525"/>
                </a:lnTo>
                <a:close/>
              </a:path>
              <a:path w="8480425" h="1320800">
                <a:moveTo>
                  <a:pt x="932421" y="9525"/>
                </a:moveTo>
                <a:lnTo>
                  <a:pt x="894321" y="9525"/>
                </a:lnTo>
                <a:lnTo>
                  <a:pt x="894321" y="0"/>
                </a:lnTo>
                <a:lnTo>
                  <a:pt x="932421" y="0"/>
                </a:lnTo>
                <a:lnTo>
                  <a:pt x="932421" y="9525"/>
                </a:lnTo>
                <a:close/>
              </a:path>
              <a:path w="8480425" h="1320800">
                <a:moveTo>
                  <a:pt x="999096" y="9525"/>
                </a:moveTo>
                <a:lnTo>
                  <a:pt x="960996" y="9525"/>
                </a:lnTo>
                <a:lnTo>
                  <a:pt x="960996" y="0"/>
                </a:lnTo>
                <a:lnTo>
                  <a:pt x="999096" y="0"/>
                </a:lnTo>
                <a:lnTo>
                  <a:pt x="999096" y="9525"/>
                </a:lnTo>
                <a:close/>
              </a:path>
              <a:path w="8480425" h="1320800">
                <a:moveTo>
                  <a:pt x="1065771" y="9525"/>
                </a:moveTo>
                <a:lnTo>
                  <a:pt x="1027671" y="9525"/>
                </a:lnTo>
                <a:lnTo>
                  <a:pt x="1027671" y="0"/>
                </a:lnTo>
                <a:lnTo>
                  <a:pt x="1065771" y="0"/>
                </a:lnTo>
                <a:lnTo>
                  <a:pt x="1065771" y="9525"/>
                </a:lnTo>
                <a:close/>
              </a:path>
              <a:path w="8480425" h="1320800">
                <a:moveTo>
                  <a:pt x="1132446" y="9525"/>
                </a:moveTo>
                <a:lnTo>
                  <a:pt x="1094346" y="9525"/>
                </a:lnTo>
                <a:lnTo>
                  <a:pt x="1094346" y="0"/>
                </a:lnTo>
                <a:lnTo>
                  <a:pt x="1132446" y="0"/>
                </a:lnTo>
                <a:lnTo>
                  <a:pt x="1132446" y="9525"/>
                </a:lnTo>
                <a:close/>
              </a:path>
              <a:path w="8480425" h="1320800">
                <a:moveTo>
                  <a:pt x="1199121" y="9525"/>
                </a:moveTo>
                <a:lnTo>
                  <a:pt x="1161021" y="9525"/>
                </a:lnTo>
                <a:lnTo>
                  <a:pt x="1161021" y="0"/>
                </a:lnTo>
                <a:lnTo>
                  <a:pt x="1199121" y="0"/>
                </a:lnTo>
                <a:lnTo>
                  <a:pt x="1199121" y="9525"/>
                </a:lnTo>
                <a:close/>
              </a:path>
              <a:path w="8480425" h="1320800">
                <a:moveTo>
                  <a:pt x="1265796" y="9525"/>
                </a:moveTo>
                <a:lnTo>
                  <a:pt x="1227696" y="9525"/>
                </a:lnTo>
                <a:lnTo>
                  <a:pt x="1227696" y="0"/>
                </a:lnTo>
                <a:lnTo>
                  <a:pt x="1265796" y="0"/>
                </a:lnTo>
                <a:lnTo>
                  <a:pt x="1265796" y="9525"/>
                </a:lnTo>
                <a:close/>
              </a:path>
              <a:path w="8480425" h="1320800">
                <a:moveTo>
                  <a:pt x="1332471" y="9525"/>
                </a:moveTo>
                <a:lnTo>
                  <a:pt x="1294371" y="9525"/>
                </a:lnTo>
                <a:lnTo>
                  <a:pt x="1294371" y="0"/>
                </a:lnTo>
                <a:lnTo>
                  <a:pt x="1332471" y="0"/>
                </a:lnTo>
                <a:lnTo>
                  <a:pt x="1332471" y="9525"/>
                </a:lnTo>
                <a:close/>
              </a:path>
              <a:path w="8480425" h="1320800">
                <a:moveTo>
                  <a:pt x="1399146" y="9525"/>
                </a:moveTo>
                <a:lnTo>
                  <a:pt x="1361046" y="9525"/>
                </a:lnTo>
                <a:lnTo>
                  <a:pt x="1361046" y="0"/>
                </a:lnTo>
                <a:lnTo>
                  <a:pt x="1399146" y="0"/>
                </a:lnTo>
                <a:lnTo>
                  <a:pt x="1399146" y="9525"/>
                </a:lnTo>
                <a:close/>
              </a:path>
              <a:path w="8480425" h="1320800">
                <a:moveTo>
                  <a:pt x="1465821" y="9525"/>
                </a:moveTo>
                <a:lnTo>
                  <a:pt x="1427721" y="9525"/>
                </a:lnTo>
                <a:lnTo>
                  <a:pt x="1427721" y="0"/>
                </a:lnTo>
                <a:lnTo>
                  <a:pt x="1465821" y="0"/>
                </a:lnTo>
                <a:lnTo>
                  <a:pt x="1465821" y="9525"/>
                </a:lnTo>
                <a:close/>
              </a:path>
              <a:path w="8480425" h="1320800">
                <a:moveTo>
                  <a:pt x="1532496" y="9525"/>
                </a:moveTo>
                <a:lnTo>
                  <a:pt x="1494396" y="9525"/>
                </a:lnTo>
                <a:lnTo>
                  <a:pt x="1494396" y="0"/>
                </a:lnTo>
                <a:lnTo>
                  <a:pt x="1532496" y="0"/>
                </a:lnTo>
                <a:lnTo>
                  <a:pt x="1532496" y="9525"/>
                </a:lnTo>
                <a:close/>
              </a:path>
              <a:path w="8480425" h="1320800">
                <a:moveTo>
                  <a:pt x="1599171" y="9525"/>
                </a:moveTo>
                <a:lnTo>
                  <a:pt x="1561071" y="9525"/>
                </a:lnTo>
                <a:lnTo>
                  <a:pt x="1561071" y="0"/>
                </a:lnTo>
                <a:lnTo>
                  <a:pt x="1599171" y="0"/>
                </a:lnTo>
                <a:lnTo>
                  <a:pt x="1599171" y="9525"/>
                </a:lnTo>
                <a:close/>
              </a:path>
              <a:path w="8480425" h="1320800">
                <a:moveTo>
                  <a:pt x="1665846" y="9525"/>
                </a:moveTo>
                <a:lnTo>
                  <a:pt x="1627746" y="9525"/>
                </a:lnTo>
                <a:lnTo>
                  <a:pt x="1627746" y="0"/>
                </a:lnTo>
                <a:lnTo>
                  <a:pt x="1665846" y="0"/>
                </a:lnTo>
                <a:lnTo>
                  <a:pt x="1665846" y="9525"/>
                </a:lnTo>
                <a:close/>
              </a:path>
              <a:path w="8480425" h="1320800">
                <a:moveTo>
                  <a:pt x="1732521" y="9525"/>
                </a:moveTo>
                <a:lnTo>
                  <a:pt x="1694421" y="9525"/>
                </a:lnTo>
                <a:lnTo>
                  <a:pt x="1694421" y="0"/>
                </a:lnTo>
                <a:lnTo>
                  <a:pt x="1732521" y="0"/>
                </a:lnTo>
                <a:lnTo>
                  <a:pt x="1732521" y="9525"/>
                </a:lnTo>
                <a:close/>
              </a:path>
              <a:path w="8480425" h="1320800">
                <a:moveTo>
                  <a:pt x="1799196" y="9525"/>
                </a:moveTo>
                <a:lnTo>
                  <a:pt x="1761096" y="9525"/>
                </a:lnTo>
                <a:lnTo>
                  <a:pt x="1761096" y="0"/>
                </a:lnTo>
                <a:lnTo>
                  <a:pt x="1799196" y="0"/>
                </a:lnTo>
                <a:lnTo>
                  <a:pt x="1799196" y="9525"/>
                </a:lnTo>
                <a:close/>
              </a:path>
              <a:path w="8480425" h="1320800">
                <a:moveTo>
                  <a:pt x="1865871" y="9525"/>
                </a:moveTo>
                <a:lnTo>
                  <a:pt x="1827771" y="9525"/>
                </a:lnTo>
                <a:lnTo>
                  <a:pt x="1827771" y="0"/>
                </a:lnTo>
                <a:lnTo>
                  <a:pt x="1865871" y="0"/>
                </a:lnTo>
                <a:lnTo>
                  <a:pt x="1865871" y="9525"/>
                </a:lnTo>
                <a:close/>
              </a:path>
              <a:path w="8480425" h="1320800">
                <a:moveTo>
                  <a:pt x="1932546" y="9525"/>
                </a:moveTo>
                <a:lnTo>
                  <a:pt x="1894446" y="9525"/>
                </a:lnTo>
                <a:lnTo>
                  <a:pt x="1894446" y="0"/>
                </a:lnTo>
                <a:lnTo>
                  <a:pt x="1932546" y="0"/>
                </a:lnTo>
                <a:lnTo>
                  <a:pt x="1932546" y="9525"/>
                </a:lnTo>
                <a:close/>
              </a:path>
              <a:path w="8480425" h="1320800">
                <a:moveTo>
                  <a:pt x="1999221" y="9525"/>
                </a:moveTo>
                <a:lnTo>
                  <a:pt x="1961121" y="9525"/>
                </a:lnTo>
                <a:lnTo>
                  <a:pt x="1961121" y="0"/>
                </a:lnTo>
                <a:lnTo>
                  <a:pt x="1999221" y="0"/>
                </a:lnTo>
                <a:lnTo>
                  <a:pt x="1999221" y="9525"/>
                </a:lnTo>
                <a:close/>
              </a:path>
              <a:path w="8480425" h="1320800">
                <a:moveTo>
                  <a:pt x="2065896" y="9525"/>
                </a:moveTo>
                <a:lnTo>
                  <a:pt x="2027796" y="9525"/>
                </a:lnTo>
                <a:lnTo>
                  <a:pt x="2027796" y="0"/>
                </a:lnTo>
                <a:lnTo>
                  <a:pt x="2065896" y="0"/>
                </a:lnTo>
                <a:lnTo>
                  <a:pt x="2065896" y="9525"/>
                </a:lnTo>
                <a:close/>
              </a:path>
              <a:path w="8480425" h="1320800">
                <a:moveTo>
                  <a:pt x="2132571" y="9525"/>
                </a:moveTo>
                <a:lnTo>
                  <a:pt x="2094471" y="9525"/>
                </a:lnTo>
                <a:lnTo>
                  <a:pt x="2094471" y="0"/>
                </a:lnTo>
                <a:lnTo>
                  <a:pt x="2132571" y="0"/>
                </a:lnTo>
                <a:lnTo>
                  <a:pt x="2132571" y="9525"/>
                </a:lnTo>
                <a:close/>
              </a:path>
              <a:path w="8480425" h="1320800">
                <a:moveTo>
                  <a:pt x="2199246" y="9525"/>
                </a:moveTo>
                <a:lnTo>
                  <a:pt x="2161146" y="9525"/>
                </a:lnTo>
                <a:lnTo>
                  <a:pt x="2161146" y="0"/>
                </a:lnTo>
                <a:lnTo>
                  <a:pt x="2199246" y="0"/>
                </a:lnTo>
                <a:lnTo>
                  <a:pt x="2199246" y="9525"/>
                </a:lnTo>
                <a:close/>
              </a:path>
              <a:path w="8480425" h="1320800">
                <a:moveTo>
                  <a:pt x="2265921" y="9525"/>
                </a:moveTo>
                <a:lnTo>
                  <a:pt x="2227821" y="9525"/>
                </a:lnTo>
                <a:lnTo>
                  <a:pt x="2227821" y="0"/>
                </a:lnTo>
                <a:lnTo>
                  <a:pt x="2265921" y="0"/>
                </a:lnTo>
                <a:lnTo>
                  <a:pt x="2265921" y="9525"/>
                </a:lnTo>
                <a:close/>
              </a:path>
              <a:path w="8480425" h="1320800">
                <a:moveTo>
                  <a:pt x="2332596" y="9525"/>
                </a:moveTo>
                <a:lnTo>
                  <a:pt x="2294496" y="9525"/>
                </a:lnTo>
                <a:lnTo>
                  <a:pt x="2294496" y="0"/>
                </a:lnTo>
                <a:lnTo>
                  <a:pt x="2332596" y="0"/>
                </a:lnTo>
                <a:lnTo>
                  <a:pt x="2332596" y="9525"/>
                </a:lnTo>
                <a:close/>
              </a:path>
              <a:path w="8480425" h="1320800">
                <a:moveTo>
                  <a:pt x="2399271" y="9525"/>
                </a:moveTo>
                <a:lnTo>
                  <a:pt x="2361171" y="9525"/>
                </a:lnTo>
                <a:lnTo>
                  <a:pt x="2361171" y="0"/>
                </a:lnTo>
                <a:lnTo>
                  <a:pt x="2399271" y="0"/>
                </a:lnTo>
                <a:lnTo>
                  <a:pt x="2399271" y="9525"/>
                </a:lnTo>
                <a:close/>
              </a:path>
              <a:path w="8480425" h="1320800">
                <a:moveTo>
                  <a:pt x="2465946" y="9525"/>
                </a:moveTo>
                <a:lnTo>
                  <a:pt x="2427846" y="9525"/>
                </a:lnTo>
                <a:lnTo>
                  <a:pt x="2427846" y="0"/>
                </a:lnTo>
                <a:lnTo>
                  <a:pt x="2465946" y="0"/>
                </a:lnTo>
                <a:lnTo>
                  <a:pt x="2465946" y="9525"/>
                </a:lnTo>
                <a:close/>
              </a:path>
              <a:path w="8480425" h="1320800">
                <a:moveTo>
                  <a:pt x="2532621" y="9525"/>
                </a:moveTo>
                <a:lnTo>
                  <a:pt x="2494521" y="9525"/>
                </a:lnTo>
                <a:lnTo>
                  <a:pt x="2494521" y="0"/>
                </a:lnTo>
                <a:lnTo>
                  <a:pt x="2532621" y="0"/>
                </a:lnTo>
                <a:lnTo>
                  <a:pt x="2532621" y="9525"/>
                </a:lnTo>
                <a:close/>
              </a:path>
              <a:path w="8480425" h="1320800">
                <a:moveTo>
                  <a:pt x="2599296" y="9525"/>
                </a:moveTo>
                <a:lnTo>
                  <a:pt x="2561196" y="9525"/>
                </a:lnTo>
                <a:lnTo>
                  <a:pt x="2561196" y="0"/>
                </a:lnTo>
                <a:lnTo>
                  <a:pt x="2599296" y="0"/>
                </a:lnTo>
                <a:lnTo>
                  <a:pt x="2599296" y="9525"/>
                </a:lnTo>
                <a:close/>
              </a:path>
              <a:path w="8480425" h="1320800">
                <a:moveTo>
                  <a:pt x="2665971" y="9525"/>
                </a:moveTo>
                <a:lnTo>
                  <a:pt x="2627871" y="9525"/>
                </a:lnTo>
                <a:lnTo>
                  <a:pt x="2627871" y="0"/>
                </a:lnTo>
                <a:lnTo>
                  <a:pt x="2665971" y="0"/>
                </a:lnTo>
                <a:lnTo>
                  <a:pt x="2665971" y="9525"/>
                </a:lnTo>
                <a:close/>
              </a:path>
              <a:path w="8480425" h="1320800">
                <a:moveTo>
                  <a:pt x="2732646" y="9525"/>
                </a:moveTo>
                <a:lnTo>
                  <a:pt x="2694546" y="9525"/>
                </a:lnTo>
                <a:lnTo>
                  <a:pt x="2694546" y="0"/>
                </a:lnTo>
                <a:lnTo>
                  <a:pt x="2732646" y="0"/>
                </a:lnTo>
                <a:lnTo>
                  <a:pt x="2732646" y="9525"/>
                </a:lnTo>
                <a:close/>
              </a:path>
              <a:path w="8480425" h="1320800">
                <a:moveTo>
                  <a:pt x="2799321" y="9525"/>
                </a:moveTo>
                <a:lnTo>
                  <a:pt x="2761221" y="9525"/>
                </a:lnTo>
                <a:lnTo>
                  <a:pt x="2761221" y="0"/>
                </a:lnTo>
                <a:lnTo>
                  <a:pt x="2799321" y="0"/>
                </a:lnTo>
                <a:lnTo>
                  <a:pt x="2799321" y="9525"/>
                </a:lnTo>
                <a:close/>
              </a:path>
              <a:path w="8480425" h="1320800">
                <a:moveTo>
                  <a:pt x="2865996" y="9525"/>
                </a:moveTo>
                <a:lnTo>
                  <a:pt x="2827896" y="9525"/>
                </a:lnTo>
                <a:lnTo>
                  <a:pt x="2827896" y="0"/>
                </a:lnTo>
                <a:lnTo>
                  <a:pt x="2865996" y="0"/>
                </a:lnTo>
                <a:lnTo>
                  <a:pt x="2865996" y="9525"/>
                </a:lnTo>
                <a:close/>
              </a:path>
              <a:path w="8480425" h="1320800">
                <a:moveTo>
                  <a:pt x="2932671" y="9525"/>
                </a:moveTo>
                <a:lnTo>
                  <a:pt x="2894571" y="9525"/>
                </a:lnTo>
                <a:lnTo>
                  <a:pt x="2894571" y="0"/>
                </a:lnTo>
                <a:lnTo>
                  <a:pt x="2932671" y="0"/>
                </a:lnTo>
                <a:lnTo>
                  <a:pt x="2932671" y="9525"/>
                </a:lnTo>
                <a:close/>
              </a:path>
              <a:path w="8480425" h="1320800">
                <a:moveTo>
                  <a:pt x="2999346" y="9525"/>
                </a:moveTo>
                <a:lnTo>
                  <a:pt x="2961246" y="9525"/>
                </a:lnTo>
                <a:lnTo>
                  <a:pt x="2961246" y="0"/>
                </a:lnTo>
                <a:lnTo>
                  <a:pt x="2999346" y="0"/>
                </a:lnTo>
                <a:lnTo>
                  <a:pt x="2999346" y="9525"/>
                </a:lnTo>
                <a:close/>
              </a:path>
              <a:path w="8480425" h="1320800">
                <a:moveTo>
                  <a:pt x="3066021" y="9525"/>
                </a:moveTo>
                <a:lnTo>
                  <a:pt x="3027921" y="9525"/>
                </a:lnTo>
                <a:lnTo>
                  <a:pt x="3027921" y="0"/>
                </a:lnTo>
                <a:lnTo>
                  <a:pt x="3066021" y="0"/>
                </a:lnTo>
                <a:lnTo>
                  <a:pt x="3066021" y="9525"/>
                </a:lnTo>
                <a:close/>
              </a:path>
              <a:path w="8480425" h="1320800">
                <a:moveTo>
                  <a:pt x="3132696" y="9525"/>
                </a:moveTo>
                <a:lnTo>
                  <a:pt x="3094596" y="9525"/>
                </a:lnTo>
                <a:lnTo>
                  <a:pt x="3094596" y="0"/>
                </a:lnTo>
                <a:lnTo>
                  <a:pt x="3132696" y="0"/>
                </a:lnTo>
                <a:lnTo>
                  <a:pt x="3132696" y="9525"/>
                </a:lnTo>
                <a:close/>
              </a:path>
              <a:path w="8480425" h="1320800">
                <a:moveTo>
                  <a:pt x="3199371" y="9525"/>
                </a:moveTo>
                <a:lnTo>
                  <a:pt x="3161271" y="9525"/>
                </a:lnTo>
                <a:lnTo>
                  <a:pt x="3161271" y="0"/>
                </a:lnTo>
                <a:lnTo>
                  <a:pt x="3199371" y="0"/>
                </a:lnTo>
                <a:lnTo>
                  <a:pt x="3199371" y="9525"/>
                </a:lnTo>
                <a:close/>
              </a:path>
              <a:path w="8480425" h="1320800">
                <a:moveTo>
                  <a:pt x="3266046" y="9525"/>
                </a:moveTo>
                <a:lnTo>
                  <a:pt x="3227946" y="9525"/>
                </a:lnTo>
                <a:lnTo>
                  <a:pt x="3227946" y="0"/>
                </a:lnTo>
                <a:lnTo>
                  <a:pt x="3266046" y="0"/>
                </a:lnTo>
                <a:lnTo>
                  <a:pt x="3266046" y="9525"/>
                </a:lnTo>
                <a:close/>
              </a:path>
              <a:path w="8480425" h="1320800">
                <a:moveTo>
                  <a:pt x="3332721" y="9525"/>
                </a:moveTo>
                <a:lnTo>
                  <a:pt x="3294621" y="9525"/>
                </a:lnTo>
                <a:lnTo>
                  <a:pt x="3294621" y="0"/>
                </a:lnTo>
                <a:lnTo>
                  <a:pt x="3332721" y="0"/>
                </a:lnTo>
                <a:lnTo>
                  <a:pt x="3332721" y="9525"/>
                </a:lnTo>
                <a:close/>
              </a:path>
              <a:path w="8480425" h="1320800">
                <a:moveTo>
                  <a:pt x="3399396" y="9525"/>
                </a:moveTo>
                <a:lnTo>
                  <a:pt x="3361296" y="9525"/>
                </a:lnTo>
                <a:lnTo>
                  <a:pt x="3361296" y="0"/>
                </a:lnTo>
                <a:lnTo>
                  <a:pt x="3399396" y="0"/>
                </a:lnTo>
                <a:lnTo>
                  <a:pt x="3399396" y="9525"/>
                </a:lnTo>
                <a:close/>
              </a:path>
              <a:path w="8480425" h="1320800">
                <a:moveTo>
                  <a:pt x="3466071" y="9525"/>
                </a:moveTo>
                <a:lnTo>
                  <a:pt x="3427971" y="9525"/>
                </a:lnTo>
                <a:lnTo>
                  <a:pt x="3427971" y="0"/>
                </a:lnTo>
                <a:lnTo>
                  <a:pt x="3466071" y="0"/>
                </a:lnTo>
                <a:lnTo>
                  <a:pt x="3466071" y="9525"/>
                </a:lnTo>
                <a:close/>
              </a:path>
              <a:path w="8480425" h="1320800">
                <a:moveTo>
                  <a:pt x="3532746" y="9525"/>
                </a:moveTo>
                <a:lnTo>
                  <a:pt x="3494646" y="9525"/>
                </a:lnTo>
                <a:lnTo>
                  <a:pt x="3494646" y="0"/>
                </a:lnTo>
                <a:lnTo>
                  <a:pt x="3532746" y="0"/>
                </a:lnTo>
                <a:lnTo>
                  <a:pt x="3532746" y="9525"/>
                </a:lnTo>
                <a:close/>
              </a:path>
              <a:path w="8480425" h="1320800">
                <a:moveTo>
                  <a:pt x="3599421" y="9525"/>
                </a:moveTo>
                <a:lnTo>
                  <a:pt x="3561321" y="9525"/>
                </a:lnTo>
                <a:lnTo>
                  <a:pt x="3561321" y="0"/>
                </a:lnTo>
                <a:lnTo>
                  <a:pt x="3599421" y="0"/>
                </a:lnTo>
                <a:lnTo>
                  <a:pt x="3599421" y="9525"/>
                </a:lnTo>
                <a:close/>
              </a:path>
              <a:path w="8480425" h="1320800">
                <a:moveTo>
                  <a:pt x="3666096" y="9525"/>
                </a:moveTo>
                <a:lnTo>
                  <a:pt x="3627996" y="9525"/>
                </a:lnTo>
                <a:lnTo>
                  <a:pt x="3627996" y="0"/>
                </a:lnTo>
                <a:lnTo>
                  <a:pt x="3666096" y="0"/>
                </a:lnTo>
                <a:lnTo>
                  <a:pt x="3666096" y="9525"/>
                </a:lnTo>
                <a:close/>
              </a:path>
              <a:path w="8480425" h="1320800">
                <a:moveTo>
                  <a:pt x="3732771" y="9525"/>
                </a:moveTo>
                <a:lnTo>
                  <a:pt x="3694671" y="9525"/>
                </a:lnTo>
                <a:lnTo>
                  <a:pt x="3694671" y="0"/>
                </a:lnTo>
                <a:lnTo>
                  <a:pt x="3732771" y="0"/>
                </a:lnTo>
                <a:lnTo>
                  <a:pt x="3732771" y="9525"/>
                </a:lnTo>
                <a:close/>
              </a:path>
              <a:path w="8480425" h="1320800">
                <a:moveTo>
                  <a:pt x="3799446" y="9525"/>
                </a:moveTo>
                <a:lnTo>
                  <a:pt x="3761346" y="9525"/>
                </a:lnTo>
                <a:lnTo>
                  <a:pt x="3761346" y="0"/>
                </a:lnTo>
                <a:lnTo>
                  <a:pt x="3799446" y="0"/>
                </a:lnTo>
                <a:lnTo>
                  <a:pt x="3799446" y="9525"/>
                </a:lnTo>
                <a:close/>
              </a:path>
              <a:path w="8480425" h="1320800">
                <a:moveTo>
                  <a:pt x="3866121" y="9525"/>
                </a:moveTo>
                <a:lnTo>
                  <a:pt x="3828021" y="9525"/>
                </a:lnTo>
                <a:lnTo>
                  <a:pt x="3828021" y="0"/>
                </a:lnTo>
                <a:lnTo>
                  <a:pt x="3866121" y="0"/>
                </a:lnTo>
                <a:lnTo>
                  <a:pt x="3866121" y="9525"/>
                </a:lnTo>
                <a:close/>
              </a:path>
              <a:path w="8480425" h="1320800">
                <a:moveTo>
                  <a:pt x="3932796" y="9525"/>
                </a:moveTo>
                <a:lnTo>
                  <a:pt x="3894696" y="9525"/>
                </a:lnTo>
                <a:lnTo>
                  <a:pt x="3894696" y="0"/>
                </a:lnTo>
                <a:lnTo>
                  <a:pt x="3932796" y="0"/>
                </a:lnTo>
                <a:lnTo>
                  <a:pt x="3932796" y="9525"/>
                </a:lnTo>
                <a:close/>
              </a:path>
              <a:path w="8480425" h="1320800">
                <a:moveTo>
                  <a:pt x="3999471" y="9525"/>
                </a:moveTo>
                <a:lnTo>
                  <a:pt x="3961371" y="9525"/>
                </a:lnTo>
                <a:lnTo>
                  <a:pt x="3961371" y="0"/>
                </a:lnTo>
                <a:lnTo>
                  <a:pt x="3999471" y="0"/>
                </a:lnTo>
                <a:lnTo>
                  <a:pt x="3999471" y="9525"/>
                </a:lnTo>
                <a:close/>
              </a:path>
              <a:path w="8480425" h="1320800">
                <a:moveTo>
                  <a:pt x="4066146" y="9525"/>
                </a:moveTo>
                <a:lnTo>
                  <a:pt x="4028046" y="9525"/>
                </a:lnTo>
                <a:lnTo>
                  <a:pt x="4028046" y="0"/>
                </a:lnTo>
                <a:lnTo>
                  <a:pt x="4066146" y="0"/>
                </a:lnTo>
                <a:lnTo>
                  <a:pt x="4066146" y="9525"/>
                </a:lnTo>
                <a:close/>
              </a:path>
              <a:path w="8480425" h="1320800">
                <a:moveTo>
                  <a:pt x="4132821" y="9525"/>
                </a:moveTo>
                <a:lnTo>
                  <a:pt x="4094721" y="9525"/>
                </a:lnTo>
                <a:lnTo>
                  <a:pt x="4094721" y="0"/>
                </a:lnTo>
                <a:lnTo>
                  <a:pt x="4132821" y="0"/>
                </a:lnTo>
                <a:lnTo>
                  <a:pt x="4132821" y="9525"/>
                </a:lnTo>
                <a:close/>
              </a:path>
              <a:path w="8480425" h="1320800">
                <a:moveTo>
                  <a:pt x="4199496" y="9525"/>
                </a:moveTo>
                <a:lnTo>
                  <a:pt x="4161396" y="9525"/>
                </a:lnTo>
                <a:lnTo>
                  <a:pt x="4161396" y="0"/>
                </a:lnTo>
                <a:lnTo>
                  <a:pt x="4199496" y="0"/>
                </a:lnTo>
                <a:lnTo>
                  <a:pt x="4199496" y="9525"/>
                </a:lnTo>
                <a:close/>
              </a:path>
              <a:path w="8480425" h="1320800">
                <a:moveTo>
                  <a:pt x="4266171" y="9525"/>
                </a:moveTo>
                <a:lnTo>
                  <a:pt x="4228071" y="9525"/>
                </a:lnTo>
                <a:lnTo>
                  <a:pt x="4228071" y="0"/>
                </a:lnTo>
                <a:lnTo>
                  <a:pt x="4266171" y="0"/>
                </a:lnTo>
                <a:lnTo>
                  <a:pt x="4266171" y="9525"/>
                </a:lnTo>
                <a:close/>
              </a:path>
              <a:path w="8480425" h="1320800">
                <a:moveTo>
                  <a:pt x="4332846" y="9525"/>
                </a:moveTo>
                <a:lnTo>
                  <a:pt x="4294746" y="9525"/>
                </a:lnTo>
                <a:lnTo>
                  <a:pt x="4294746" y="0"/>
                </a:lnTo>
                <a:lnTo>
                  <a:pt x="4332846" y="0"/>
                </a:lnTo>
                <a:lnTo>
                  <a:pt x="4332846" y="9525"/>
                </a:lnTo>
                <a:close/>
              </a:path>
              <a:path w="8480425" h="1320800">
                <a:moveTo>
                  <a:pt x="4399521" y="9525"/>
                </a:moveTo>
                <a:lnTo>
                  <a:pt x="4361421" y="9525"/>
                </a:lnTo>
                <a:lnTo>
                  <a:pt x="4361421" y="0"/>
                </a:lnTo>
                <a:lnTo>
                  <a:pt x="4399521" y="0"/>
                </a:lnTo>
                <a:lnTo>
                  <a:pt x="4399521" y="9525"/>
                </a:lnTo>
                <a:close/>
              </a:path>
              <a:path w="8480425" h="1320800">
                <a:moveTo>
                  <a:pt x="4466196" y="9525"/>
                </a:moveTo>
                <a:lnTo>
                  <a:pt x="4428096" y="9525"/>
                </a:lnTo>
                <a:lnTo>
                  <a:pt x="4428096" y="0"/>
                </a:lnTo>
                <a:lnTo>
                  <a:pt x="4466196" y="0"/>
                </a:lnTo>
                <a:lnTo>
                  <a:pt x="4466196" y="9525"/>
                </a:lnTo>
                <a:close/>
              </a:path>
              <a:path w="8480425" h="1320800">
                <a:moveTo>
                  <a:pt x="4532871" y="9525"/>
                </a:moveTo>
                <a:lnTo>
                  <a:pt x="4494771" y="9525"/>
                </a:lnTo>
                <a:lnTo>
                  <a:pt x="4494771" y="0"/>
                </a:lnTo>
                <a:lnTo>
                  <a:pt x="4532871" y="0"/>
                </a:lnTo>
                <a:lnTo>
                  <a:pt x="4532871" y="9525"/>
                </a:lnTo>
                <a:close/>
              </a:path>
              <a:path w="8480425" h="1320800">
                <a:moveTo>
                  <a:pt x="4599546" y="9525"/>
                </a:moveTo>
                <a:lnTo>
                  <a:pt x="4561446" y="9525"/>
                </a:lnTo>
                <a:lnTo>
                  <a:pt x="4561446" y="0"/>
                </a:lnTo>
                <a:lnTo>
                  <a:pt x="4599546" y="0"/>
                </a:lnTo>
                <a:lnTo>
                  <a:pt x="4599546" y="9525"/>
                </a:lnTo>
                <a:close/>
              </a:path>
              <a:path w="8480425" h="1320800">
                <a:moveTo>
                  <a:pt x="4666221" y="9525"/>
                </a:moveTo>
                <a:lnTo>
                  <a:pt x="4628121" y="9525"/>
                </a:lnTo>
                <a:lnTo>
                  <a:pt x="4628121" y="0"/>
                </a:lnTo>
                <a:lnTo>
                  <a:pt x="4666221" y="0"/>
                </a:lnTo>
                <a:lnTo>
                  <a:pt x="4666221" y="9525"/>
                </a:lnTo>
                <a:close/>
              </a:path>
              <a:path w="8480425" h="1320800">
                <a:moveTo>
                  <a:pt x="4732896" y="9525"/>
                </a:moveTo>
                <a:lnTo>
                  <a:pt x="4694796" y="9525"/>
                </a:lnTo>
                <a:lnTo>
                  <a:pt x="4694796" y="0"/>
                </a:lnTo>
                <a:lnTo>
                  <a:pt x="4732896" y="0"/>
                </a:lnTo>
                <a:lnTo>
                  <a:pt x="4732896" y="9525"/>
                </a:lnTo>
                <a:close/>
              </a:path>
              <a:path w="8480425" h="1320800">
                <a:moveTo>
                  <a:pt x="4799571" y="9525"/>
                </a:moveTo>
                <a:lnTo>
                  <a:pt x="4761471" y="9525"/>
                </a:lnTo>
                <a:lnTo>
                  <a:pt x="4761471" y="0"/>
                </a:lnTo>
                <a:lnTo>
                  <a:pt x="4799571" y="0"/>
                </a:lnTo>
                <a:lnTo>
                  <a:pt x="4799571" y="9525"/>
                </a:lnTo>
                <a:close/>
              </a:path>
              <a:path w="8480425" h="1320800">
                <a:moveTo>
                  <a:pt x="4866246" y="9525"/>
                </a:moveTo>
                <a:lnTo>
                  <a:pt x="4828146" y="9525"/>
                </a:lnTo>
                <a:lnTo>
                  <a:pt x="4828146" y="0"/>
                </a:lnTo>
                <a:lnTo>
                  <a:pt x="4866246" y="0"/>
                </a:lnTo>
                <a:lnTo>
                  <a:pt x="4866246" y="9525"/>
                </a:lnTo>
                <a:close/>
              </a:path>
              <a:path w="8480425" h="1320800">
                <a:moveTo>
                  <a:pt x="4932921" y="9525"/>
                </a:moveTo>
                <a:lnTo>
                  <a:pt x="4894821" y="9525"/>
                </a:lnTo>
                <a:lnTo>
                  <a:pt x="4894821" y="0"/>
                </a:lnTo>
                <a:lnTo>
                  <a:pt x="4932921" y="0"/>
                </a:lnTo>
                <a:lnTo>
                  <a:pt x="4932921" y="9525"/>
                </a:lnTo>
                <a:close/>
              </a:path>
              <a:path w="8480425" h="1320800">
                <a:moveTo>
                  <a:pt x="4999596" y="9525"/>
                </a:moveTo>
                <a:lnTo>
                  <a:pt x="4961496" y="9525"/>
                </a:lnTo>
                <a:lnTo>
                  <a:pt x="4961496" y="0"/>
                </a:lnTo>
                <a:lnTo>
                  <a:pt x="4999596" y="0"/>
                </a:lnTo>
                <a:lnTo>
                  <a:pt x="4999596" y="9525"/>
                </a:lnTo>
                <a:close/>
              </a:path>
              <a:path w="8480425" h="1320800">
                <a:moveTo>
                  <a:pt x="5066271" y="9525"/>
                </a:moveTo>
                <a:lnTo>
                  <a:pt x="5028171" y="9525"/>
                </a:lnTo>
                <a:lnTo>
                  <a:pt x="5028171" y="0"/>
                </a:lnTo>
                <a:lnTo>
                  <a:pt x="5066271" y="0"/>
                </a:lnTo>
                <a:lnTo>
                  <a:pt x="5066271" y="9525"/>
                </a:lnTo>
                <a:close/>
              </a:path>
              <a:path w="8480425" h="1320800">
                <a:moveTo>
                  <a:pt x="5132946" y="9525"/>
                </a:moveTo>
                <a:lnTo>
                  <a:pt x="5094846" y="9525"/>
                </a:lnTo>
                <a:lnTo>
                  <a:pt x="5094846" y="0"/>
                </a:lnTo>
                <a:lnTo>
                  <a:pt x="5132946" y="0"/>
                </a:lnTo>
                <a:lnTo>
                  <a:pt x="5132946" y="9525"/>
                </a:lnTo>
                <a:close/>
              </a:path>
              <a:path w="8480425" h="1320800">
                <a:moveTo>
                  <a:pt x="5199621" y="9525"/>
                </a:moveTo>
                <a:lnTo>
                  <a:pt x="5161521" y="9525"/>
                </a:lnTo>
                <a:lnTo>
                  <a:pt x="5161521" y="0"/>
                </a:lnTo>
                <a:lnTo>
                  <a:pt x="5199621" y="0"/>
                </a:lnTo>
                <a:lnTo>
                  <a:pt x="5199621" y="9525"/>
                </a:lnTo>
                <a:close/>
              </a:path>
              <a:path w="8480425" h="1320800">
                <a:moveTo>
                  <a:pt x="5266296" y="9525"/>
                </a:moveTo>
                <a:lnTo>
                  <a:pt x="5228196" y="9525"/>
                </a:lnTo>
                <a:lnTo>
                  <a:pt x="5228196" y="0"/>
                </a:lnTo>
                <a:lnTo>
                  <a:pt x="5266296" y="0"/>
                </a:lnTo>
                <a:lnTo>
                  <a:pt x="5266296" y="9525"/>
                </a:lnTo>
                <a:close/>
              </a:path>
              <a:path w="8480425" h="1320800">
                <a:moveTo>
                  <a:pt x="5332971" y="9525"/>
                </a:moveTo>
                <a:lnTo>
                  <a:pt x="5294871" y="9525"/>
                </a:lnTo>
                <a:lnTo>
                  <a:pt x="5294871" y="0"/>
                </a:lnTo>
                <a:lnTo>
                  <a:pt x="5332971" y="0"/>
                </a:lnTo>
                <a:lnTo>
                  <a:pt x="5332971" y="9525"/>
                </a:lnTo>
                <a:close/>
              </a:path>
              <a:path w="8480425" h="1320800">
                <a:moveTo>
                  <a:pt x="5399646" y="9525"/>
                </a:moveTo>
                <a:lnTo>
                  <a:pt x="5361546" y="9525"/>
                </a:lnTo>
                <a:lnTo>
                  <a:pt x="5361546" y="0"/>
                </a:lnTo>
                <a:lnTo>
                  <a:pt x="5399646" y="0"/>
                </a:lnTo>
                <a:lnTo>
                  <a:pt x="5399646" y="9525"/>
                </a:lnTo>
                <a:close/>
              </a:path>
              <a:path w="8480425" h="1320800">
                <a:moveTo>
                  <a:pt x="5466321" y="9525"/>
                </a:moveTo>
                <a:lnTo>
                  <a:pt x="5428221" y="9525"/>
                </a:lnTo>
                <a:lnTo>
                  <a:pt x="5428221" y="0"/>
                </a:lnTo>
                <a:lnTo>
                  <a:pt x="5466321" y="0"/>
                </a:lnTo>
                <a:lnTo>
                  <a:pt x="5466321" y="9525"/>
                </a:lnTo>
                <a:close/>
              </a:path>
              <a:path w="8480425" h="1320800">
                <a:moveTo>
                  <a:pt x="5532996" y="9525"/>
                </a:moveTo>
                <a:lnTo>
                  <a:pt x="5494896" y="9525"/>
                </a:lnTo>
                <a:lnTo>
                  <a:pt x="5494896" y="0"/>
                </a:lnTo>
                <a:lnTo>
                  <a:pt x="5532996" y="0"/>
                </a:lnTo>
                <a:lnTo>
                  <a:pt x="5532996" y="9525"/>
                </a:lnTo>
                <a:close/>
              </a:path>
              <a:path w="8480425" h="1320800">
                <a:moveTo>
                  <a:pt x="5599671" y="9525"/>
                </a:moveTo>
                <a:lnTo>
                  <a:pt x="5561571" y="9525"/>
                </a:lnTo>
                <a:lnTo>
                  <a:pt x="5561571" y="0"/>
                </a:lnTo>
                <a:lnTo>
                  <a:pt x="5599671" y="0"/>
                </a:lnTo>
                <a:lnTo>
                  <a:pt x="5599671" y="9525"/>
                </a:lnTo>
                <a:close/>
              </a:path>
              <a:path w="8480425" h="1320800">
                <a:moveTo>
                  <a:pt x="5666346" y="9525"/>
                </a:moveTo>
                <a:lnTo>
                  <a:pt x="5628246" y="9525"/>
                </a:lnTo>
                <a:lnTo>
                  <a:pt x="5628246" y="0"/>
                </a:lnTo>
                <a:lnTo>
                  <a:pt x="5666346" y="0"/>
                </a:lnTo>
                <a:lnTo>
                  <a:pt x="5666346" y="9525"/>
                </a:lnTo>
                <a:close/>
              </a:path>
              <a:path w="8480425" h="1320800">
                <a:moveTo>
                  <a:pt x="5733021" y="9525"/>
                </a:moveTo>
                <a:lnTo>
                  <a:pt x="5694921" y="9525"/>
                </a:lnTo>
                <a:lnTo>
                  <a:pt x="5694921" y="0"/>
                </a:lnTo>
                <a:lnTo>
                  <a:pt x="5733021" y="0"/>
                </a:lnTo>
                <a:lnTo>
                  <a:pt x="5733021" y="9525"/>
                </a:lnTo>
                <a:close/>
              </a:path>
              <a:path w="8480425" h="1320800">
                <a:moveTo>
                  <a:pt x="5799696" y="9525"/>
                </a:moveTo>
                <a:lnTo>
                  <a:pt x="5761596" y="9525"/>
                </a:lnTo>
                <a:lnTo>
                  <a:pt x="5761596" y="0"/>
                </a:lnTo>
                <a:lnTo>
                  <a:pt x="5799696" y="0"/>
                </a:lnTo>
                <a:lnTo>
                  <a:pt x="5799696" y="9525"/>
                </a:lnTo>
                <a:close/>
              </a:path>
              <a:path w="8480425" h="1320800">
                <a:moveTo>
                  <a:pt x="5866371" y="9525"/>
                </a:moveTo>
                <a:lnTo>
                  <a:pt x="5828271" y="9525"/>
                </a:lnTo>
                <a:lnTo>
                  <a:pt x="5828271" y="0"/>
                </a:lnTo>
                <a:lnTo>
                  <a:pt x="5866371" y="0"/>
                </a:lnTo>
                <a:lnTo>
                  <a:pt x="5866371" y="9525"/>
                </a:lnTo>
                <a:close/>
              </a:path>
              <a:path w="8480425" h="1320800">
                <a:moveTo>
                  <a:pt x="5933046" y="9525"/>
                </a:moveTo>
                <a:lnTo>
                  <a:pt x="5894946" y="9525"/>
                </a:lnTo>
                <a:lnTo>
                  <a:pt x="5894946" y="0"/>
                </a:lnTo>
                <a:lnTo>
                  <a:pt x="5933046" y="0"/>
                </a:lnTo>
                <a:lnTo>
                  <a:pt x="5933046" y="9525"/>
                </a:lnTo>
                <a:close/>
              </a:path>
              <a:path w="8480425" h="1320800">
                <a:moveTo>
                  <a:pt x="5999721" y="9525"/>
                </a:moveTo>
                <a:lnTo>
                  <a:pt x="5961621" y="9525"/>
                </a:lnTo>
                <a:lnTo>
                  <a:pt x="5961621" y="0"/>
                </a:lnTo>
                <a:lnTo>
                  <a:pt x="5999721" y="0"/>
                </a:lnTo>
                <a:lnTo>
                  <a:pt x="5999721" y="9525"/>
                </a:lnTo>
                <a:close/>
              </a:path>
              <a:path w="8480425" h="1320800">
                <a:moveTo>
                  <a:pt x="6066396" y="9525"/>
                </a:moveTo>
                <a:lnTo>
                  <a:pt x="6028296" y="9525"/>
                </a:lnTo>
                <a:lnTo>
                  <a:pt x="6028296" y="0"/>
                </a:lnTo>
                <a:lnTo>
                  <a:pt x="6066396" y="0"/>
                </a:lnTo>
                <a:lnTo>
                  <a:pt x="6066396" y="9525"/>
                </a:lnTo>
                <a:close/>
              </a:path>
              <a:path w="8480425" h="1320800">
                <a:moveTo>
                  <a:pt x="6133071" y="9525"/>
                </a:moveTo>
                <a:lnTo>
                  <a:pt x="6094971" y="9525"/>
                </a:lnTo>
                <a:lnTo>
                  <a:pt x="6094971" y="0"/>
                </a:lnTo>
                <a:lnTo>
                  <a:pt x="6133071" y="0"/>
                </a:lnTo>
                <a:lnTo>
                  <a:pt x="6133071" y="9525"/>
                </a:lnTo>
                <a:close/>
              </a:path>
              <a:path w="8480425" h="1320800">
                <a:moveTo>
                  <a:pt x="6199746" y="9525"/>
                </a:moveTo>
                <a:lnTo>
                  <a:pt x="6161646" y="9525"/>
                </a:lnTo>
                <a:lnTo>
                  <a:pt x="6161646" y="0"/>
                </a:lnTo>
                <a:lnTo>
                  <a:pt x="6199746" y="0"/>
                </a:lnTo>
                <a:lnTo>
                  <a:pt x="6199746" y="9525"/>
                </a:lnTo>
                <a:close/>
              </a:path>
              <a:path w="8480425" h="1320800">
                <a:moveTo>
                  <a:pt x="6266421" y="9525"/>
                </a:moveTo>
                <a:lnTo>
                  <a:pt x="6228321" y="9525"/>
                </a:lnTo>
                <a:lnTo>
                  <a:pt x="6228321" y="0"/>
                </a:lnTo>
                <a:lnTo>
                  <a:pt x="6266421" y="0"/>
                </a:lnTo>
                <a:lnTo>
                  <a:pt x="6266421" y="9525"/>
                </a:lnTo>
                <a:close/>
              </a:path>
              <a:path w="8480425" h="1320800">
                <a:moveTo>
                  <a:pt x="6333096" y="9525"/>
                </a:moveTo>
                <a:lnTo>
                  <a:pt x="6294996" y="9525"/>
                </a:lnTo>
                <a:lnTo>
                  <a:pt x="6294996" y="0"/>
                </a:lnTo>
                <a:lnTo>
                  <a:pt x="6333096" y="0"/>
                </a:lnTo>
                <a:lnTo>
                  <a:pt x="6333096" y="9525"/>
                </a:lnTo>
                <a:close/>
              </a:path>
              <a:path w="8480425" h="1320800">
                <a:moveTo>
                  <a:pt x="6399771" y="9525"/>
                </a:moveTo>
                <a:lnTo>
                  <a:pt x="6361671" y="9525"/>
                </a:lnTo>
                <a:lnTo>
                  <a:pt x="6361671" y="0"/>
                </a:lnTo>
                <a:lnTo>
                  <a:pt x="6399771" y="0"/>
                </a:lnTo>
                <a:lnTo>
                  <a:pt x="6399771" y="9525"/>
                </a:lnTo>
                <a:close/>
              </a:path>
              <a:path w="8480425" h="1320800">
                <a:moveTo>
                  <a:pt x="6466446" y="9525"/>
                </a:moveTo>
                <a:lnTo>
                  <a:pt x="6428346" y="9525"/>
                </a:lnTo>
                <a:lnTo>
                  <a:pt x="6428346" y="0"/>
                </a:lnTo>
                <a:lnTo>
                  <a:pt x="6466446" y="0"/>
                </a:lnTo>
                <a:lnTo>
                  <a:pt x="6466446" y="9525"/>
                </a:lnTo>
                <a:close/>
              </a:path>
              <a:path w="8480425" h="1320800">
                <a:moveTo>
                  <a:pt x="6533121" y="9525"/>
                </a:moveTo>
                <a:lnTo>
                  <a:pt x="6495021" y="9525"/>
                </a:lnTo>
                <a:lnTo>
                  <a:pt x="6495021" y="0"/>
                </a:lnTo>
                <a:lnTo>
                  <a:pt x="6533121" y="0"/>
                </a:lnTo>
                <a:lnTo>
                  <a:pt x="6533121" y="9525"/>
                </a:lnTo>
                <a:close/>
              </a:path>
              <a:path w="8480425" h="1320800">
                <a:moveTo>
                  <a:pt x="6599796" y="9525"/>
                </a:moveTo>
                <a:lnTo>
                  <a:pt x="6561696" y="9525"/>
                </a:lnTo>
                <a:lnTo>
                  <a:pt x="6561696" y="0"/>
                </a:lnTo>
                <a:lnTo>
                  <a:pt x="6599796" y="0"/>
                </a:lnTo>
                <a:lnTo>
                  <a:pt x="6599796" y="9525"/>
                </a:lnTo>
                <a:close/>
              </a:path>
              <a:path w="8480425" h="1320800">
                <a:moveTo>
                  <a:pt x="6666471" y="9525"/>
                </a:moveTo>
                <a:lnTo>
                  <a:pt x="6628371" y="9525"/>
                </a:lnTo>
                <a:lnTo>
                  <a:pt x="6628371" y="0"/>
                </a:lnTo>
                <a:lnTo>
                  <a:pt x="6666471" y="0"/>
                </a:lnTo>
                <a:lnTo>
                  <a:pt x="6666471" y="9525"/>
                </a:lnTo>
                <a:close/>
              </a:path>
              <a:path w="8480425" h="1320800">
                <a:moveTo>
                  <a:pt x="6733146" y="9525"/>
                </a:moveTo>
                <a:lnTo>
                  <a:pt x="6695046" y="9525"/>
                </a:lnTo>
                <a:lnTo>
                  <a:pt x="6695046" y="0"/>
                </a:lnTo>
                <a:lnTo>
                  <a:pt x="6733146" y="0"/>
                </a:lnTo>
                <a:lnTo>
                  <a:pt x="6733146" y="9525"/>
                </a:lnTo>
                <a:close/>
              </a:path>
              <a:path w="8480425" h="1320800">
                <a:moveTo>
                  <a:pt x="6799821" y="9525"/>
                </a:moveTo>
                <a:lnTo>
                  <a:pt x="6761721" y="9525"/>
                </a:lnTo>
                <a:lnTo>
                  <a:pt x="6761721" y="0"/>
                </a:lnTo>
                <a:lnTo>
                  <a:pt x="6799821" y="0"/>
                </a:lnTo>
                <a:lnTo>
                  <a:pt x="6799821" y="9525"/>
                </a:lnTo>
                <a:close/>
              </a:path>
              <a:path w="8480425" h="1320800">
                <a:moveTo>
                  <a:pt x="6866496" y="9525"/>
                </a:moveTo>
                <a:lnTo>
                  <a:pt x="6828396" y="9525"/>
                </a:lnTo>
                <a:lnTo>
                  <a:pt x="6828396" y="0"/>
                </a:lnTo>
                <a:lnTo>
                  <a:pt x="6866496" y="0"/>
                </a:lnTo>
                <a:lnTo>
                  <a:pt x="6866496" y="9525"/>
                </a:lnTo>
                <a:close/>
              </a:path>
              <a:path w="8480425" h="1320800">
                <a:moveTo>
                  <a:pt x="6933171" y="9525"/>
                </a:moveTo>
                <a:lnTo>
                  <a:pt x="6895071" y="9525"/>
                </a:lnTo>
                <a:lnTo>
                  <a:pt x="6895071" y="0"/>
                </a:lnTo>
                <a:lnTo>
                  <a:pt x="6933171" y="0"/>
                </a:lnTo>
                <a:lnTo>
                  <a:pt x="6933171" y="9525"/>
                </a:lnTo>
                <a:close/>
              </a:path>
              <a:path w="8480425" h="1320800">
                <a:moveTo>
                  <a:pt x="6999846" y="9525"/>
                </a:moveTo>
                <a:lnTo>
                  <a:pt x="6961746" y="9525"/>
                </a:lnTo>
                <a:lnTo>
                  <a:pt x="6961746" y="0"/>
                </a:lnTo>
                <a:lnTo>
                  <a:pt x="6999846" y="0"/>
                </a:lnTo>
                <a:lnTo>
                  <a:pt x="6999846" y="9525"/>
                </a:lnTo>
                <a:close/>
              </a:path>
              <a:path w="8480425" h="1320800">
                <a:moveTo>
                  <a:pt x="7066521" y="9525"/>
                </a:moveTo>
                <a:lnTo>
                  <a:pt x="7028421" y="9525"/>
                </a:lnTo>
                <a:lnTo>
                  <a:pt x="7028421" y="0"/>
                </a:lnTo>
                <a:lnTo>
                  <a:pt x="7066521" y="0"/>
                </a:lnTo>
                <a:lnTo>
                  <a:pt x="7066521" y="9525"/>
                </a:lnTo>
                <a:close/>
              </a:path>
              <a:path w="8480425" h="1320800">
                <a:moveTo>
                  <a:pt x="7133196" y="9525"/>
                </a:moveTo>
                <a:lnTo>
                  <a:pt x="7095096" y="9525"/>
                </a:lnTo>
                <a:lnTo>
                  <a:pt x="7095096" y="0"/>
                </a:lnTo>
                <a:lnTo>
                  <a:pt x="7133196" y="0"/>
                </a:lnTo>
                <a:lnTo>
                  <a:pt x="7133196" y="9525"/>
                </a:lnTo>
                <a:close/>
              </a:path>
              <a:path w="8480425" h="1320800">
                <a:moveTo>
                  <a:pt x="7199871" y="9525"/>
                </a:moveTo>
                <a:lnTo>
                  <a:pt x="7161771" y="9525"/>
                </a:lnTo>
                <a:lnTo>
                  <a:pt x="7161771" y="0"/>
                </a:lnTo>
                <a:lnTo>
                  <a:pt x="7199871" y="0"/>
                </a:lnTo>
                <a:lnTo>
                  <a:pt x="7199871" y="9525"/>
                </a:lnTo>
                <a:close/>
              </a:path>
              <a:path w="8480425" h="1320800">
                <a:moveTo>
                  <a:pt x="7266546" y="9525"/>
                </a:moveTo>
                <a:lnTo>
                  <a:pt x="7228446" y="9525"/>
                </a:lnTo>
                <a:lnTo>
                  <a:pt x="7228446" y="0"/>
                </a:lnTo>
                <a:lnTo>
                  <a:pt x="7266546" y="0"/>
                </a:lnTo>
                <a:lnTo>
                  <a:pt x="7266546" y="9525"/>
                </a:lnTo>
                <a:close/>
              </a:path>
              <a:path w="8480425" h="1320800">
                <a:moveTo>
                  <a:pt x="7333221" y="9525"/>
                </a:moveTo>
                <a:lnTo>
                  <a:pt x="7295121" y="9525"/>
                </a:lnTo>
                <a:lnTo>
                  <a:pt x="7295121" y="0"/>
                </a:lnTo>
                <a:lnTo>
                  <a:pt x="7333221" y="0"/>
                </a:lnTo>
                <a:lnTo>
                  <a:pt x="7333221" y="9525"/>
                </a:lnTo>
                <a:close/>
              </a:path>
              <a:path w="8480425" h="1320800">
                <a:moveTo>
                  <a:pt x="7399896" y="9525"/>
                </a:moveTo>
                <a:lnTo>
                  <a:pt x="7361796" y="9525"/>
                </a:lnTo>
                <a:lnTo>
                  <a:pt x="7361796" y="0"/>
                </a:lnTo>
                <a:lnTo>
                  <a:pt x="7399896" y="0"/>
                </a:lnTo>
                <a:lnTo>
                  <a:pt x="7399896" y="9525"/>
                </a:lnTo>
                <a:close/>
              </a:path>
              <a:path w="8480425" h="1320800">
                <a:moveTo>
                  <a:pt x="7466571" y="9525"/>
                </a:moveTo>
                <a:lnTo>
                  <a:pt x="7428471" y="9525"/>
                </a:lnTo>
                <a:lnTo>
                  <a:pt x="7428471" y="0"/>
                </a:lnTo>
                <a:lnTo>
                  <a:pt x="7466571" y="0"/>
                </a:lnTo>
                <a:lnTo>
                  <a:pt x="7466571" y="9525"/>
                </a:lnTo>
                <a:close/>
              </a:path>
              <a:path w="8480425" h="1320800">
                <a:moveTo>
                  <a:pt x="7533246" y="9525"/>
                </a:moveTo>
                <a:lnTo>
                  <a:pt x="7495146" y="9525"/>
                </a:lnTo>
                <a:lnTo>
                  <a:pt x="7495146" y="0"/>
                </a:lnTo>
                <a:lnTo>
                  <a:pt x="7533246" y="0"/>
                </a:lnTo>
                <a:lnTo>
                  <a:pt x="7533246" y="9525"/>
                </a:lnTo>
                <a:close/>
              </a:path>
              <a:path w="8480425" h="1320800">
                <a:moveTo>
                  <a:pt x="7599921" y="9525"/>
                </a:moveTo>
                <a:lnTo>
                  <a:pt x="7561821" y="9525"/>
                </a:lnTo>
                <a:lnTo>
                  <a:pt x="7561821" y="0"/>
                </a:lnTo>
                <a:lnTo>
                  <a:pt x="7599921" y="0"/>
                </a:lnTo>
                <a:lnTo>
                  <a:pt x="7599921" y="9525"/>
                </a:lnTo>
                <a:close/>
              </a:path>
              <a:path w="8480425" h="1320800">
                <a:moveTo>
                  <a:pt x="7666596" y="9525"/>
                </a:moveTo>
                <a:lnTo>
                  <a:pt x="7628496" y="9525"/>
                </a:lnTo>
                <a:lnTo>
                  <a:pt x="7628496" y="0"/>
                </a:lnTo>
                <a:lnTo>
                  <a:pt x="7666596" y="0"/>
                </a:lnTo>
                <a:lnTo>
                  <a:pt x="7666596" y="9525"/>
                </a:lnTo>
                <a:close/>
              </a:path>
              <a:path w="8480425" h="1320800">
                <a:moveTo>
                  <a:pt x="7733271" y="9525"/>
                </a:moveTo>
                <a:lnTo>
                  <a:pt x="7695171" y="9525"/>
                </a:lnTo>
                <a:lnTo>
                  <a:pt x="7695171" y="0"/>
                </a:lnTo>
                <a:lnTo>
                  <a:pt x="7733271" y="0"/>
                </a:lnTo>
                <a:lnTo>
                  <a:pt x="7733271" y="9525"/>
                </a:lnTo>
                <a:close/>
              </a:path>
              <a:path w="8480425" h="1320800">
                <a:moveTo>
                  <a:pt x="7799946" y="9525"/>
                </a:moveTo>
                <a:lnTo>
                  <a:pt x="7761846" y="9525"/>
                </a:lnTo>
                <a:lnTo>
                  <a:pt x="7761846" y="0"/>
                </a:lnTo>
                <a:lnTo>
                  <a:pt x="7799946" y="0"/>
                </a:lnTo>
                <a:lnTo>
                  <a:pt x="7799946" y="9525"/>
                </a:lnTo>
                <a:close/>
              </a:path>
              <a:path w="8480425" h="1320800">
                <a:moveTo>
                  <a:pt x="7866621" y="9525"/>
                </a:moveTo>
                <a:lnTo>
                  <a:pt x="7828521" y="9525"/>
                </a:lnTo>
                <a:lnTo>
                  <a:pt x="7828521" y="0"/>
                </a:lnTo>
                <a:lnTo>
                  <a:pt x="7866621" y="0"/>
                </a:lnTo>
                <a:lnTo>
                  <a:pt x="7866621" y="9525"/>
                </a:lnTo>
                <a:close/>
              </a:path>
              <a:path w="8480425" h="1320800">
                <a:moveTo>
                  <a:pt x="7933296" y="9525"/>
                </a:moveTo>
                <a:lnTo>
                  <a:pt x="7895196" y="9525"/>
                </a:lnTo>
                <a:lnTo>
                  <a:pt x="7895196" y="0"/>
                </a:lnTo>
                <a:lnTo>
                  <a:pt x="7933296" y="0"/>
                </a:lnTo>
                <a:lnTo>
                  <a:pt x="7933296" y="9525"/>
                </a:lnTo>
                <a:close/>
              </a:path>
              <a:path w="8480425" h="1320800">
                <a:moveTo>
                  <a:pt x="7999971" y="9525"/>
                </a:moveTo>
                <a:lnTo>
                  <a:pt x="7961871" y="9525"/>
                </a:lnTo>
                <a:lnTo>
                  <a:pt x="7961871" y="0"/>
                </a:lnTo>
                <a:lnTo>
                  <a:pt x="7999971" y="0"/>
                </a:lnTo>
                <a:lnTo>
                  <a:pt x="7999971" y="9525"/>
                </a:lnTo>
                <a:close/>
              </a:path>
              <a:path w="8480425" h="1320800">
                <a:moveTo>
                  <a:pt x="8066646" y="9525"/>
                </a:moveTo>
                <a:lnTo>
                  <a:pt x="8028546" y="9525"/>
                </a:lnTo>
                <a:lnTo>
                  <a:pt x="8028546" y="0"/>
                </a:lnTo>
                <a:lnTo>
                  <a:pt x="8066646" y="0"/>
                </a:lnTo>
                <a:lnTo>
                  <a:pt x="8066646" y="9525"/>
                </a:lnTo>
                <a:close/>
              </a:path>
              <a:path w="8480425" h="1320800">
                <a:moveTo>
                  <a:pt x="8133321" y="9525"/>
                </a:moveTo>
                <a:lnTo>
                  <a:pt x="8095221" y="9525"/>
                </a:lnTo>
                <a:lnTo>
                  <a:pt x="8095221" y="0"/>
                </a:lnTo>
                <a:lnTo>
                  <a:pt x="8133321" y="0"/>
                </a:lnTo>
                <a:lnTo>
                  <a:pt x="8133321" y="9525"/>
                </a:lnTo>
                <a:close/>
              </a:path>
              <a:path w="8480425" h="1320800">
                <a:moveTo>
                  <a:pt x="8199996" y="9525"/>
                </a:moveTo>
                <a:lnTo>
                  <a:pt x="8161896" y="9525"/>
                </a:lnTo>
                <a:lnTo>
                  <a:pt x="8161896" y="0"/>
                </a:lnTo>
                <a:lnTo>
                  <a:pt x="8199996" y="0"/>
                </a:lnTo>
                <a:lnTo>
                  <a:pt x="8199996" y="9525"/>
                </a:lnTo>
                <a:close/>
              </a:path>
              <a:path w="8480425" h="1320800">
                <a:moveTo>
                  <a:pt x="8266671" y="9525"/>
                </a:moveTo>
                <a:lnTo>
                  <a:pt x="8228571" y="9525"/>
                </a:lnTo>
                <a:lnTo>
                  <a:pt x="8228571" y="0"/>
                </a:lnTo>
                <a:lnTo>
                  <a:pt x="8266671" y="0"/>
                </a:lnTo>
                <a:lnTo>
                  <a:pt x="8266671" y="9525"/>
                </a:lnTo>
                <a:close/>
              </a:path>
              <a:path w="8480425" h="1320800">
                <a:moveTo>
                  <a:pt x="8333346" y="9525"/>
                </a:moveTo>
                <a:lnTo>
                  <a:pt x="8295246" y="9525"/>
                </a:lnTo>
                <a:lnTo>
                  <a:pt x="8295246" y="0"/>
                </a:lnTo>
                <a:lnTo>
                  <a:pt x="8333346" y="0"/>
                </a:lnTo>
                <a:lnTo>
                  <a:pt x="8333346" y="9525"/>
                </a:lnTo>
                <a:close/>
              </a:path>
              <a:path w="8480425" h="1320800">
                <a:moveTo>
                  <a:pt x="8400021" y="9525"/>
                </a:moveTo>
                <a:lnTo>
                  <a:pt x="8361921" y="9525"/>
                </a:lnTo>
                <a:lnTo>
                  <a:pt x="8361921" y="0"/>
                </a:lnTo>
                <a:lnTo>
                  <a:pt x="8400021" y="0"/>
                </a:lnTo>
                <a:lnTo>
                  <a:pt x="8400021" y="9525"/>
                </a:lnTo>
                <a:close/>
              </a:path>
              <a:path w="8480425" h="1320800">
                <a:moveTo>
                  <a:pt x="8466696" y="9525"/>
                </a:moveTo>
                <a:lnTo>
                  <a:pt x="8428596" y="9525"/>
                </a:lnTo>
                <a:lnTo>
                  <a:pt x="8428596" y="0"/>
                </a:lnTo>
                <a:lnTo>
                  <a:pt x="8466696" y="0"/>
                </a:lnTo>
                <a:lnTo>
                  <a:pt x="8466696" y="9525"/>
                </a:lnTo>
                <a:close/>
              </a:path>
              <a:path w="8480425" h="1320800">
                <a:moveTo>
                  <a:pt x="8480425" y="62471"/>
                </a:moveTo>
                <a:lnTo>
                  <a:pt x="8470900" y="62471"/>
                </a:lnTo>
                <a:lnTo>
                  <a:pt x="8470900" y="24371"/>
                </a:lnTo>
                <a:lnTo>
                  <a:pt x="8480425" y="24371"/>
                </a:lnTo>
                <a:lnTo>
                  <a:pt x="8480425" y="62471"/>
                </a:lnTo>
                <a:close/>
              </a:path>
              <a:path w="8480425" h="1320800">
                <a:moveTo>
                  <a:pt x="8480425" y="129146"/>
                </a:moveTo>
                <a:lnTo>
                  <a:pt x="8470900" y="129146"/>
                </a:lnTo>
                <a:lnTo>
                  <a:pt x="8470900" y="91046"/>
                </a:lnTo>
                <a:lnTo>
                  <a:pt x="8480425" y="91046"/>
                </a:lnTo>
                <a:lnTo>
                  <a:pt x="8480425" y="129146"/>
                </a:lnTo>
                <a:close/>
              </a:path>
              <a:path w="8480425" h="1320800">
                <a:moveTo>
                  <a:pt x="8480425" y="195821"/>
                </a:moveTo>
                <a:lnTo>
                  <a:pt x="8470900" y="195821"/>
                </a:lnTo>
                <a:lnTo>
                  <a:pt x="8470900" y="157721"/>
                </a:lnTo>
                <a:lnTo>
                  <a:pt x="8480425" y="157721"/>
                </a:lnTo>
                <a:lnTo>
                  <a:pt x="8480425" y="195821"/>
                </a:lnTo>
                <a:close/>
              </a:path>
              <a:path w="8480425" h="1320800">
                <a:moveTo>
                  <a:pt x="8480425" y="262496"/>
                </a:moveTo>
                <a:lnTo>
                  <a:pt x="8470900" y="262496"/>
                </a:lnTo>
                <a:lnTo>
                  <a:pt x="8470900" y="224396"/>
                </a:lnTo>
                <a:lnTo>
                  <a:pt x="8480425" y="224396"/>
                </a:lnTo>
                <a:lnTo>
                  <a:pt x="8480425" y="262496"/>
                </a:lnTo>
                <a:close/>
              </a:path>
              <a:path w="8480425" h="1320800">
                <a:moveTo>
                  <a:pt x="8480425" y="329171"/>
                </a:moveTo>
                <a:lnTo>
                  <a:pt x="8470900" y="329171"/>
                </a:lnTo>
                <a:lnTo>
                  <a:pt x="8470900" y="291071"/>
                </a:lnTo>
                <a:lnTo>
                  <a:pt x="8480425" y="291071"/>
                </a:lnTo>
                <a:lnTo>
                  <a:pt x="8480425" y="329171"/>
                </a:lnTo>
                <a:close/>
              </a:path>
              <a:path w="8480425" h="1320800">
                <a:moveTo>
                  <a:pt x="8480425" y="395846"/>
                </a:moveTo>
                <a:lnTo>
                  <a:pt x="8470900" y="395846"/>
                </a:lnTo>
                <a:lnTo>
                  <a:pt x="8470900" y="357746"/>
                </a:lnTo>
                <a:lnTo>
                  <a:pt x="8480425" y="357746"/>
                </a:lnTo>
                <a:lnTo>
                  <a:pt x="8480425" y="395846"/>
                </a:lnTo>
                <a:close/>
              </a:path>
              <a:path w="8480425" h="1320800">
                <a:moveTo>
                  <a:pt x="8480425" y="462521"/>
                </a:moveTo>
                <a:lnTo>
                  <a:pt x="8470900" y="462521"/>
                </a:lnTo>
                <a:lnTo>
                  <a:pt x="8470900" y="424421"/>
                </a:lnTo>
                <a:lnTo>
                  <a:pt x="8480425" y="424421"/>
                </a:lnTo>
                <a:lnTo>
                  <a:pt x="8480425" y="462521"/>
                </a:lnTo>
                <a:close/>
              </a:path>
              <a:path w="8480425" h="1320800">
                <a:moveTo>
                  <a:pt x="8480425" y="529196"/>
                </a:moveTo>
                <a:lnTo>
                  <a:pt x="8470900" y="529196"/>
                </a:lnTo>
                <a:lnTo>
                  <a:pt x="8470900" y="491096"/>
                </a:lnTo>
                <a:lnTo>
                  <a:pt x="8480425" y="491096"/>
                </a:lnTo>
                <a:lnTo>
                  <a:pt x="8480425" y="529196"/>
                </a:lnTo>
                <a:close/>
              </a:path>
              <a:path w="8480425" h="1320800">
                <a:moveTo>
                  <a:pt x="8480425" y="595871"/>
                </a:moveTo>
                <a:lnTo>
                  <a:pt x="8470900" y="595871"/>
                </a:lnTo>
                <a:lnTo>
                  <a:pt x="8470900" y="557771"/>
                </a:lnTo>
                <a:lnTo>
                  <a:pt x="8480425" y="557771"/>
                </a:lnTo>
                <a:lnTo>
                  <a:pt x="8480425" y="595871"/>
                </a:lnTo>
                <a:close/>
              </a:path>
              <a:path w="8480425" h="1320800">
                <a:moveTo>
                  <a:pt x="8480425" y="662546"/>
                </a:moveTo>
                <a:lnTo>
                  <a:pt x="8470900" y="662546"/>
                </a:lnTo>
                <a:lnTo>
                  <a:pt x="8470900" y="624446"/>
                </a:lnTo>
                <a:lnTo>
                  <a:pt x="8480425" y="624446"/>
                </a:lnTo>
                <a:lnTo>
                  <a:pt x="8480425" y="662546"/>
                </a:lnTo>
                <a:close/>
              </a:path>
              <a:path w="8480425" h="1320800">
                <a:moveTo>
                  <a:pt x="8480425" y="729221"/>
                </a:moveTo>
                <a:lnTo>
                  <a:pt x="8470900" y="729221"/>
                </a:lnTo>
                <a:lnTo>
                  <a:pt x="8470900" y="691121"/>
                </a:lnTo>
                <a:lnTo>
                  <a:pt x="8480425" y="691121"/>
                </a:lnTo>
                <a:lnTo>
                  <a:pt x="8480425" y="729221"/>
                </a:lnTo>
                <a:close/>
              </a:path>
              <a:path w="8480425" h="1320800">
                <a:moveTo>
                  <a:pt x="8480425" y="795896"/>
                </a:moveTo>
                <a:lnTo>
                  <a:pt x="8470900" y="795896"/>
                </a:lnTo>
                <a:lnTo>
                  <a:pt x="8470900" y="757796"/>
                </a:lnTo>
                <a:lnTo>
                  <a:pt x="8480425" y="757796"/>
                </a:lnTo>
                <a:lnTo>
                  <a:pt x="8480425" y="795896"/>
                </a:lnTo>
                <a:close/>
              </a:path>
              <a:path w="8480425" h="1320800">
                <a:moveTo>
                  <a:pt x="8480425" y="862571"/>
                </a:moveTo>
                <a:lnTo>
                  <a:pt x="8470900" y="862571"/>
                </a:lnTo>
                <a:lnTo>
                  <a:pt x="8470900" y="824471"/>
                </a:lnTo>
                <a:lnTo>
                  <a:pt x="8480425" y="824471"/>
                </a:lnTo>
                <a:lnTo>
                  <a:pt x="8480425" y="862571"/>
                </a:lnTo>
                <a:close/>
              </a:path>
              <a:path w="8480425" h="1320800">
                <a:moveTo>
                  <a:pt x="8480425" y="929246"/>
                </a:moveTo>
                <a:lnTo>
                  <a:pt x="8470900" y="929246"/>
                </a:lnTo>
                <a:lnTo>
                  <a:pt x="8470900" y="891146"/>
                </a:lnTo>
                <a:lnTo>
                  <a:pt x="8480425" y="891146"/>
                </a:lnTo>
                <a:lnTo>
                  <a:pt x="8480425" y="929246"/>
                </a:lnTo>
                <a:close/>
              </a:path>
              <a:path w="8480425" h="1320800">
                <a:moveTo>
                  <a:pt x="8480425" y="995921"/>
                </a:moveTo>
                <a:lnTo>
                  <a:pt x="8470900" y="995921"/>
                </a:lnTo>
                <a:lnTo>
                  <a:pt x="8470900" y="957821"/>
                </a:lnTo>
                <a:lnTo>
                  <a:pt x="8480425" y="957821"/>
                </a:lnTo>
                <a:lnTo>
                  <a:pt x="8480425" y="995921"/>
                </a:lnTo>
                <a:close/>
              </a:path>
              <a:path w="8480425" h="1320800">
                <a:moveTo>
                  <a:pt x="8480425" y="1062596"/>
                </a:moveTo>
                <a:lnTo>
                  <a:pt x="8470900" y="1062596"/>
                </a:lnTo>
                <a:lnTo>
                  <a:pt x="8470900" y="1024496"/>
                </a:lnTo>
                <a:lnTo>
                  <a:pt x="8480425" y="1024496"/>
                </a:lnTo>
                <a:lnTo>
                  <a:pt x="8480425" y="1062596"/>
                </a:lnTo>
                <a:close/>
              </a:path>
              <a:path w="8480425" h="1320800">
                <a:moveTo>
                  <a:pt x="8480425" y="1129271"/>
                </a:moveTo>
                <a:lnTo>
                  <a:pt x="8470900" y="1129271"/>
                </a:lnTo>
                <a:lnTo>
                  <a:pt x="8470900" y="1091171"/>
                </a:lnTo>
                <a:lnTo>
                  <a:pt x="8480425" y="1091171"/>
                </a:lnTo>
                <a:lnTo>
                  <a:pt x="8480425" y="1129271"/>
                </a:lnTo>
                <a:close/>
              </a:path>
              <a:path w="8480425" h="1320800">
                <a:moveTo>
                  <a:pt x="8480425" y="1195946"/>
                </a:moveTo>
                <a:lnTo>
                  <a:pt x="8470900" y="1195946"/>
                </a:lnTo>
                <a:lnTo>
                  <a:pt x="8470900" y="1157846"/>
                </a:lnTo>
                <a:lnTo>
                  <a:pt x="8480425" y="1157846"/>
                </a:lnTo>
                <a:lnTo>
                  <a:pt x="8480425" y="1195946"/>
                </a:lnTo>
                <a:close/>
              </a:path>
              <a:path w="8480425" h="1320800">
                <a:moveTo>
                  <a:pt x="8480425" y="1262621"/>
                </a:moveTo>
                <a:lnTo>
                  <a:pt x="8470900" y="1262621"/>
                </a:lnTo>
                <a:lnTo>
                  <a:pt x="8470900" y="1224521"/>
                </a:lnTo>
                <a:lnTo>
                  <a:pt x="8480425" y="1224521"/>
                </a:lnTo>
                <a:lnTo>
                  <a:pt x="8480425" y="1262621"/>
                </a:lnTo>
                <a:close/>
              </a:path>
              <a:path w="8480425" h="1320800">
                <a:moveTo>
                  <a:pt x="8470900" y="1315478"/>
                </a:moveTo>
                <a:lnTo>
                  <a:pt x="8470900" y="1291196"/>
                </a:lnTo>
                <a:lnTo>
                  <a:pt x="8480425" y="1291196"/>
                </a:lnTo>
                <a:lnTo>
                  <a:pt x="8480425" y="1310716"/>
                </a:lnTo>
                <a:lnTo>
                  <a:pt x="8475662" y="1310716"/>
                </a:lnTo>
                <a:lnTo>
                  <a:pt x="8470900" y="1315478"/>
                </a:lnTo>
                <a:close/>
              </a:path>
              <a:path w="8480425" h="1320800">
                <a:moveTo>
                  <a:pt x="8480425" y="1320241"/>
                </a:moveTo>
                <a:lnTo>
                  <a:pt x="8461844" y="1320241"/>
                </a:lnTo>
                <a:lnTo>
                  <a:pt x="8461844" y="1310716"/>
                </a:lnTo>
                <a:lnTo>
                  <a:pt x="8470900" y="1310716"/>
                </a:lnTo>
                <a:lnTo>
                  <a:pt x="8470900" y="1315478"/>
                </a:lnTo>
                <a:lnTo>
                  <a:pt x="8480425" y="1315478"/>
                </a:lnTo>
                <a:lnTo>
                  <a:pt x="8480425" y="1320241"/>
                </a:lnTo>
                <a:close/>
              </a:path>
              <a:path w="8480425" h="1320800">
                <a:moveTo>
                  <a:pt x="8480425" y="1315478"/>
                </a:moveTo>
                <a:lnTo>
                  <a:pt x="8470900" y="1315478"/>
                </a:lnTo>
                <a:lnTo>
                  <a:pt x="8475662" y="1310716"/>
                </a:lnTo>
                <a:lnTo>
                  <a:pt x="8480425" y="1310716"/>
                </a:lnTo>
                <a:lnTo>
                  <a:pt x="8480425" y="1315478"/>
                </a:lnTo>
                <a:close/>
              </a:path>
              <a:path w="8480425" h="1320800">
                <a:moveTo>
                  <a:pt x="8433269" y="1320241"/>
                </a:moveTo>
                <a:lnTo>
                  <a:pt x="8395169" y="1320241"/>
                </a:lnTo>
                <a:lnTo>
                  <a:pt x="8395169" y="1310716"/>
                </a:lnTo>
                <a:lnTo>
                  <a:pt x="8433269" y="1310716"/>
                </a:lnTo>
                <a:lnTo>
                  <a:pt x="8433269" y="1320241"/>
                </a:lnTo>
                <a:close/>
              </a:path>
              <a:path w="8480425" h="1320800">
                <a:moveTo>
                  <a:pt x="8366594" y="1320241"/>
                </a:moveTo>
                <a:lnTo>
                  <a:pt x="8328494" y="1320241"/>
                </a:lnTo>
                <a:lnTo>
                  <a:pt x="8328494" y="1310716"/>
                </a:lnTo>
                <a:lnTo>
                  <a:pt x="8366594" y="1310716"/>
                </a:lnTo>
                <a:lnTo>
                  <a:pt x="8366594" y="1320241"/>
                </a:lnTo>
                <a:close/>
              </a:path>
              <a:path w="8480425" h="1320800">
                <a:moveTo>
                  <a:pt x="8299919" y="1320241"/>
                </a:moveTo>
                <a:lnTo>
                  <a:pt x="8261819" y="1320241"/>
                </a:lnTo>
                <a:lnTo>
                  <a:pt x="8261819" y="1310716"/>
                </a:lnTo>
                <a:lnTo>
                  <a:pt x="8299919" y="1310716"/>
                </a:lnTo>
                <a:lnTo>
                  <a:pt x="8299919" y="1320241"/>
                </a:lnTo>
                <a:close/>
              </a:path>
              <a:path w="8480425" h="1320800">
                <a:moveTo>
                  <a:pt x="8233244" y="1320241"/>
                </a:moveTo>
                <a:lnTo>
                  <a:pt x="8195144" y="1320241"/>
                </a:lnTo>
                <a:lnTo>
                  <a:pt x="8195144" y="1310716"/>
                </a:lnTo>
                <a:lnTo>
                  <a:pt x="8233244" y="1310716"/>
                </a:lnTo>
                <a:lnTo>
                  <a:pt x="8233244" y="1320241"/>
                </a:lnTo>
                <a:close/>
              </a:path>
              <a:path w="8480425" h="1320800">
                <a:moveTo>
                  <a:pt x="8166569" y="1320241"/>
                </a:moveTo>
                <a:lnTo>
                  <a:pt x="8128469" y="1320241"/>
                </a:lnTo>
                <a:lnTo>
                  <a:pt x="8128469" y="1310716"/>
                </a:lnTo>
                <a:lnTo>
                  <a:pt x="8166569" y="1310716"/>
                </a:lnTo>
                <a:lnTo>
                  <a:pt x="8166569" y="1320241"/>
                </a:lnTo>
                <a:close/>
              </a:path>
              <a:path w="8480425" h="1320800">
                <a:moveTo>
                  <a:pt x="8099894" y="1320241"/>
                </a:moveTo>
                <a:lnTo>
                  <a:pt x="8061794" y="1320241"/>
                </a:lnTo>
                <a:lnTo>
                  <a:pt x="8061794" y="1310716"/>
                </a:lnTo>
                <a:lnTo>
                  <a:pt x="8099894" y="1310716"/>
                </a:lnTo>
                <a:lnTo>
                  <a:pt x="8099894" y="1320241"/>
                </a:lnTo>
                <a:close/>
              </a:path>
              <a:path w="8480425" h="1320800">
                <a:moveTo>
                  <a:pt x="8033219" y="1320241"/>
                </a:moveTo>
                <a:lnTo>
                  <a:pt x="7995119" y="1320241"/>
                </a:lnTo>
                <a:lnTo>
                  <a:pt x="7995119" y="1310716"/>
                </a:lnTo>
                <a:lnTo>
                  <a:pt x="8033219" y="1310716"/>
                </a:lnTo>
                <a:lnTo>
                  <a:pt x="8033219" y="1320241"/>
                </a:lnTo>
                <a:close/>
              </a:path>
              <a:path w="8480425" h="1320800">
                <a:moveTo>
                  <a:pt x="7966544" y="1320241"/>
                </a:moveTo>
                <a:lnTo>
                  <a:pt x="7928444" y="1320241"/>
                </a:lnTo>
                <a:lnTo>
                  <a:pt x="7928444" y="1310716"/>
                </a:lnTo>
                <a:lnTo>
                  <a:pt x="7966544" y="1310716"/>
                </a:lnTo>
                <a:lnTo>
                  <a:pt x="7966544" y="1320241"/>
                </a:lnTo>
                <a:close/>
              </a:path>
              <a:path w="8480425" h="1320800">
                <a:moveTo>
                  <a:pt x="7899869" y="1320241"/>
                </a:moveTo>
                <a:lnTo>
                  <a:pt x="7861769" y="1320241"/>
                </a:lnTo>
                <a:lnTo>
                  <a:pt x="7861769" y="1310716"/>
                </a:lnTo>
                <a:lnTo>
                  <a:pt x="7899869" y="1310716"/>
                </a:lnTo>
                <a:lnTo>
                  <a:pt x="7899869" y="1320241"/>
                </a:lnTo>
                <a:close/>
              </a:path>
              <a:path w="8480425" h="1320800">
                <a:moveTo>
                  <a:pt x="7833194" y="1320241"/>
                </a:moveTo>
                <a:lnTo>
                  <a:pt x="7795094" y="1320241"/>
                </a:lnTo>
                <a:lnTo>
                  <a:pt x="7795094" y="1310716"/>
                </a:lnTo>
                <a:lnTo>
                  <a:pt x="7833194" y="1310716"/>
                </a:lnTo>
                <a:lnTo>
                  <a:pt x="7833194" y="1320241"/>
                </a:lnTo>
                <a:close/>
              </a:path>
              <a:path w="8480425" h="1320800">
                <a:moveTo>
                  <a:pt x="7766519" y="1320241"/>
                </a:moveTo>
                <a:lnTo>
                  <a:pt x="7728419" y="1320241"/>
                </a:lnTo>
                <a:lnTo>
                  <a:pt x="7728419" y="1310716"/>
                </a:lnTo>
                <a:lnTo>
                  <a:pt x="7766519" y="1310716"/>
                </a:lnTo>
                <a:lnTo>
                  <a:pt x="7766519" y="1320241"/>
                </a:lnTo>
                <a:close/>
              </a:path>
              <a:path w="8480425" h="1320800">
                <a:moveTo>
                  <a:pt x="7699844" y="1320241"/>
                </a:moveTo>
                <a:lnTo>
                  <a:pt x="7661744" y="1320241"/>
                </a:lnTo>
                <a:lnTo>
                  <a:pt x="7661744" y="1310716"/>
                </a:lnTo>
                <a:lnTo>
                  <a:pt x="7699844" y="1310716"/>
                </a:lnTo>
                <a:lnTo>
                  <a:pt x="7699844" y="1320241"/>
                </a:lnTo>
                <a:close/>
              </a:path>
              <a:path w="8480425" h="1320800">
                <a:moveTo>
                  <a:pt x="7633169" y="1320241"/>
                </a:moveTo>
                <a:lnTo>
                  <a:pt x="7595069" y="1320241"/>
                </a:lnTo>
                <a:lnTo>
                  <a:pt x="7595069" y="1310716"/>
                </a:lnTo>
                <a:lnTo>
                  <a:pt x="7633169" y="1310716"/>
                </a:lnTo>
                <a:lnTo>
                  <a:pt x="7633169" y="1320241"/>
                </a:lnTo>
                <a:close/>
              </a:path>
              <a:path w="8480425" h="1320800">
                <a:moveTo>
                  <a:pt x="7566494" y="1320241"/>
                </a:moveTo>
                <a:lnTo>
                  <a:pt x="7528394" y="1320241"/>
                </a:lnTo>
                <a:lnTo>
                  <a:pt x="7528394" y="1310716"/>
                </a:lnTo>
                <a:lnTo>
                  <a:pt x="7566494" y="1310716"/>
                </a:lnTo>
                <a:lnTo>
                  <a:pt x="7566494" y="1320241"/>
                </a:lnTo>
                <a:close/>
              </a:path>
              <a:path w="8480425" h="1320800">
                <a:moveTo>
                  <a:pt x="7499819" y="1320241"/>
                </a:moveTo>
                <a:lnTo>
                  <a:pt x="7461719" y="1320241"/>
                </a:lnTo>
                <a:lnTo>
                  <a:pt x="7461719" y="1310716"/>
                </a:lnTo>
                <a:lnTo>
                  <a:pt x="7499819" y="1310716"/>
                </a:lnTo>
                <a:lnTo>
                  <a:pt x="7499819" y="1320241"/>
                </a:lnTo>
                <a:close/>
              </a:path>
              <a:path w="8480425" h="1320800">
                <a:moveTo>
                  <a:pt x="7433144" y="1320241"/>
                </a:moveTo>
                <a:lnTo>
                  <a:pt x="7395044" y="1320241"/>
                </a:lnTo>
                <a:lnTo>
                  <a:pt x="7395044" y="1310716"/>
                </a:lnTo>
                <a:lnTo>
                  <a:pt x="7433144" y="1310716"/>
                </a:lnTo>
                <a:lnTo>
                  <a:pt x="7433144" y="1320241"/>
                </a:lnTo>
                <a:close/>
              </a:path>
              <a:path w="8480425" h="1320800">
                <a:moveTo>
                  <a:pt x="7366469" y="1320241"/>
                </a:moveTo>
                <a:lnTo>
                  <a:pt x="7328369" y="1320241"/>
                </a:lnTo>
                <a:lnTo>
                  <a:pt x="7328369" y="1310716"/>
                </a:lnTo>
                <a:lnTo>
                  <a:pt x="7366469" y="1310716"/>
                </a:lnTo>
                <a:lnTo>
                  <a:pt x="7366469" y="1320241"/>
                </a:lnTo>
                <a:close/>
              </a:path>
              <a:path w="8480425" h="1320800">
                <a:moveTo>
                  <a:pt x="7299794" y="1320241"/>
                </a:moveTo>
                <a:lnTo>
                  <a:pt x="7261694" y="1320241"/>
                </a:lnTo>
                <a:lnTo>
                  <a:pt x="7261694" y="1310716"/>
                </a:lnTo>
                <a:lnTo>
                  <a:pt x="7299794" y="1310716"/>
                </a:lnTo>
                <a:lnTo>
                  <a:pt x="7299794" y="1320241"/>
                </a:lnTo>
                <a:close/>
              </a:path>
              <a:path w="8480425" h="1320800">
                <a:moveTo>
                  <a:pt x="7233119" y="1320241"/>
                </a:moveTo>
                <a:lnTo>
                  <a:pt x="7195019" y="1320241"/>
                </a:lnTo>
                <a:lnTo>
                  <a:pt x="7195019" y="1310716"/>
                </a:lnTo>
                <a:lnTo>
                  <a:pt x="7233119" y="1310716"/>
                </a:lnTo>
                <a:lnTo>
                  <a:pt x="7233119" y="1320241"/>
                </a:lnTo>
                <a:close/>
              </a:path>
              <a:path w="8480425" h="1320800">
                <a:moveTo>
                  <a:pt x="7166444" y="1320241"/>
                </a:moveTo>
                <a:lnTo>
                  <a:pt x="7128344" y="1320241"/>
                </a:lnTo>
                <a:lnTo>
                  <a:pt x="7128344" y="1310716"/>
                </a:lnTo>
                <a:lnTo>
                  <a:pt x="7166444" y="1310716"/>
                </a:lnTo>
                <a:lnTo>
                  <a:pt x="7166444" y="1320241"/>
                </a:lnTo>
                <a:close/>
              </a:path>
              <a:path w="8480425" h="1320800">
                <a:moveTo>
                  <a:pt x="7099769" y="1320241"/>
                </a:moveTo>
                <a:lnTo>
                  <a:pt x="7061669" y="1320241"/>
                </a:lnTo>
                <a:lnTo>
                  <a:pt x="7061669" y="1310716"/>
                </a:lnTo>
                <a:lnTo>
                  <a:pt x="7099769" y="1310716"/>
                </a:lnTo>
                <a:lnTo>
                  <a:pt x="7099769" y="1320241"/>
                </a:lnTo>
                <a:close/>
              </a:path>
              <a:path w="8480425" h="1320800">
                <a:moveTo>
                  <a:pt x="7033094" y="1320241"/>
                </a:moveTo>
                <a:lnTo>
                  <a:pt x="6994994" y="1320241"/>
                </a:lnTo>
                <a:lnTo>
                  <a:pt x="6994994" y="1310716"/>
                </a:lnTo>
                <a:lnTo>
                  <a:pt x="7033094" y="1310716"/>
                </a:lnTo>
                <a:lnTo>
                  <a:pt x="7033094" y="1320241"/>
                </a:lnTo>
                <a:close/>
              </a:path>
              <a:path w="8480425" h="1320800">
                <a:moveTo>
                  <a:pt x="6966419" y="1320241"/>
                </a:moveTo>
                <a:lnTo>
                  <a:pt x="6928319" y="1320241"/>
                </a:lnTo>
                <a:lnTo>
                  <a:pt x="6928319" y="1310716"/>
                </a:lnTo>
                <a:lnTo>
                  <a:pt x="6966419" y="1310716"/>
                </a:lnTo>
                <a:lnTo>
                  <a:pt x="6966419" y="1320241"/>
                </a:lnTo>
                <a:close/>
              </a:path>
              <a:path w="8480425" h="1320800">
                <a:moveTo>
                  <a:pt x="6899744" y="1320241"/>
                </a:moveTo>
                <a:lnTo>
                  <a:pt x="6861644" y="1320241"/>
                </a:lnTo>
                <a:lnTo>
                  <a:pt x="6861644" y="1310716"/>
                </a:lnTo>
                <a:lnTo>
                  <a:pt x="6899744" y="1310716"/>
                </a:lnTo>
                <a:lnTo>
                  <a:pt x="6899744" y="1320241"/>
                </a:lnTo>
                <a:close/>
              </a:path>
              <a:path w="8480425" h="1320800">
                <a:moveTo>
                  <a:pt x="6833069" y="1320241"/>
                </a:moveTo>
                <a:lnTo>
                  <a:pt x="6794969" y="1320241"/>
                </a:lnTo>
                <a:lnTo>
                  <a:pt x="6794969" y="1310716"/>
                </a:lnTo>
                <a:lnTo>
                  <a:pt x="6833069" y="1310716"/>
                </a:lnTo>
                <a:lnTo>
                  <a:pt x="6833069" y="1320241"/>
                </a:lnTo>
                <a:close/>
              </a:path>
              <a:path w="8480425" h="1320800">
                <a:moveTo>
                  <a:pt x="6766394" y="1320241"/>
                </a:moveTo>
                <a:lnTo>
                  <a:pt x="6728294" y="1320241"/>
                </a:lnTo>
                <a:lnTo>
                  <a:pt x="6728294" y="1310716"/>
                </a:lnTo>
                <a:lnTo>
                  <a:pt x="6766394" y="1310716"/>
                </a:lnTo>
                <a:lnTo>
                  <a:pt x="6766394" y="1320241"/>
                </a:lnTo>
                <a:close/>
              </a:path>
              <a:path w="8480425" h="1320800">
                <a:moveTo>
                  <a:pt x="6699719" y="1320241"/>
                </a:moveTo>
                <a:lnTo>
                  <a:pt x="6661619" y="1320241"/>
                </a:lnTo>
                <a:lnTo>
                  <a:pt x="6661619" y="1310716"/>
                </a:lnTo>
                <a:lnTo>
                  <a:pt x="6699719" y="1310716"/>
                </a:lnTo>
                <a:lnTo>
                  <a:pt x="6699719" y="1320241"/>
                </a:lnTo>
                <a:close/>
              </a:path>
              <a:path w="8480425" h="1320800">
                <a:moveTo>
                  <a:pt x="6633044" y="1320241"/>
                </a:moveTo>
                <a:lnTo>
                  <a:pt x="6594944" y="1320241"/>
                </a:lnTo>
                <a:lnTo>
                  <a:pt x="6594944" y="1310716"/>
                </a:lnTo>
                <a:lnTo>
                  <a:pt x="6633044" y="1310716"/>
                </a:lnTo>
                <a:lnTo>
                  <a:pt x="6633044" y="1320241"/>
                </a:lnTo>
                <a:close/>
              </a:path>
              <a:path w="8480425" h="1320800">
                <a:moveTo>
                  <a:pt x="6566369" y="1320241"/>
                </a:moveTo>
                <a:lnTo>
                  <a:pt x="6528269" y="1320241"/>
                </a:lnTo>
                <a:lnTo>
                  <a:pt x="6528269" y="1310716"/>
                </a:lnTo>
                <a:lnTo>
                  <a:pt x="6566369" y="1310716"/>
                </a:lnTo>
                <a:lnTo>
                  <a:pt x="6566369" y="1320241"/>
                </a:lnTo>
                <a:close/>
              </a:path>
              <a:path w="8480425" h="1320800">
                <a:moveTo>
                  <a:pt x="6499694" y="1320241"/>
                </a:moveTo>
                <a:lnTo>
                  <a:pt x="6461594" y="1320241"/>
                </a:lnTo>
                <a:lnTo>
                  <a:pt x="6461594" y="1310716"/>
                </a:lnTo>
                <a:lnTo>
                  <a:pt x="6499694" y="1310716"/>
                </a:lnTo>
                <a:lnTo>
                  <a:pt x="6499694" y="1320241"/>
                </a:lnTo>
                <a:close/>
              </a:path>
              <a:path w="8480425" h="1320800">
                <a:moveTo>
                  <a:pt x="6433019" y="1320241"/>
                </a:moveTo>
                <a:lnTo>
                  <a:pt x="6394919" y="1320241"/>
                </a:lnTo>
                <a:lnTo>
                  <a:pt x="6394919" y="1310716"/>
                </a:lnTo>
                <a:lnTo>
                  <a:pt x="6433019" y="1310716"/>
                </a:lnTo>
                <a:lnTo>
                  <a:pt x="6433019" y="1320241"/>
                </a:lnTo>
                <a:close/>
              </a:path>
              <a:path w="8480425" h="1320800">
                <a:moveTo>
                  <a:pt x="6366344" y="1320241"/>
                </a:moveTo>
                <a:lnTo>
                  <a:pt x="6328244" y="1320241"/>
                </a:lnTo>
                <a:lnTo>
                  <a:pt x="6328244" y="1310716"/>
                </a:lnTo>
                <a:lnTo>
                  <a:pt x="6366344" y="1310716"/>
                </a:lnTo>
                <a:lnTo>
                  <a:pt x="6366344" y="1320241"/>
                </a:lnTo>
                <a:close/>
              </a:path>
              <a:path w="8480425" h="1320800">
                <a:moveTo>
                  <a:pt x="6299669" y="1320241"/>
                </a:moveTo>
                <a:lnTo>
                  <a:pt x="6261569" y="1320241"/>
                </a:lnTo>
                <a:lnTo>
                  <a:pt x="6261569" y="1310716"/>
                </a:lnTo>
                <a:lnTo>
                  <a:pt x="6299669" y="1310716"/>
                </a:lnTo>
                <a:lnTo>
                  <a:pt x="6299669" y="1320241"/>
                </a:lnTo>
                <a:close/>
              </a:path>
              <a:path w="8480425" h="1320800">
                <a:moveTo>
                  <a:pt x="6232994" y="1320241"/>
                </a:moveTo>
                <a:lnTo>
                  <a:pt x="6194894" y="1320241"/>
                </a:lnTo>
                <a:lnTo>
                  <a:pt x="6194894" y="1310716"/>
                </a:lnTo>
                <a:lnTo>
                  <a:pt x="6232994" y="1310716"/>
                </a:lnTo>
                <a:lnTo>
                  <a:pt x="6232994" y="1320241"/>
                </a:lnTo>
                <a:close/>
              </a:path>
              <a:path w="8480425" h="1320800">
                <a:moveTo>
                  <a:pt x="6166319" y="1320241"/>
                </a:moveTo>
                <a:lnTo>
                  <a:pt x="6128219" y="1320241"/>
                </a:lnTo>
                <a:lnTo>
                  <a:pt x="6128219" y="1310716"/>
                </a:lnTo>
                <a:lnTo>
                  <a:pt x="6166319" y="1310716"/>
                </a:lnTo>
                <a:lnTo>
                  <a:pt x="6166319" y="1320241"/>
                </a:lnTo>
                <a:close/>
              </a:path>
              <a:path w="8480425" h="1320800">
                <a:moveTo>
                  <a:pt x="6099644" y="1320241"/>
                </a:moveTo>
                <a:lnTo>
                  <a:pt x="6061544" y="1320241"/>
                </a:lnTo>
                <a:lnTo>
                  <a:pt x="6061544" y="1310716"/>
                </a:lnTo>
                <a:lnTo>
                  <a:pt x="6099644" y="1310716"/>
                </a:lnTo>
                <a:lnTo>
                  <a:pt x="6099644" y="1320241"/>
                </a:lnTo>
                <a:close/>
              </a:path>
              <a:path w="8480425" h="1320800">
                <a:moveTo>
                  <a:pt x="6032969" y="1320241"/>
                </a:moveTo>
                <a:lnTo>
                  <a:pt x="5994869" y="1320241"/>
                </a:lnTo>
                <a:lnTo>
                  <a:pt x="5994869" y="1310716"/>
                </a:lnTo>
                <a:lnTo>
                  <a:pt x="6032969" y="1310716"/>
                </a:lnTo>
                <a:lnTo>
                  <a:pt x="6032969" y="1320241"/>
                </a:lnTo>
                <a:close/>
              </a:path>
              <a:path w="8480425" h="1320800">
                <a:moveTo>
                  <a:pt x="5966294" y="1320241"/>
                </a:moveTo>
                <a:lnTo>
                  <a:pt x="5928194" y="1320241"/>
                </a:lnTo>
                <a:lnTo>
                  <a:pt x="5928194" y="1310716"/>
                </a:lnTo>
                <a:lnTo>
                  <a:pt x="5966294" y="1310716"/>
                </a:lnTo>
                <a:lnTo>
                  <a:pt x="5966294" y="1320241"/>
                </a:lnTo>
                <a:close/>
              </a:path>
              <a:path w="8480425" h="1320800">
                <a:moveTo>
                  <a:pt x="5899619" y="1320241"/>
                </a:moveTo>
                <a:lnTo>
                  <a:pt x="5861519" y="1320241"/>
                </a:lnTo>
                <a:lnTo>
                  <a:pt x="5861519" y="1310716"/>
                </a:lnTo>
                <a:lnTo>
                  <a:pt x="5899619" y="1310716"/>
                </a:lnTo>
                <a:lnTo>
                  <a:pt x="5899619" y="1320241"/>
                </a:lnTo>
                <a:close/>
              </a:path>
              <a:path w="8480425" h="1320800">
                <a:moveTo>
                  <a:pt x="5832944" y="1320241"/>
                </a:moveTo>
                <a:lnTo>
                  <a:pt x="5794844" y="1320241"/>
                </a:lnTo>
                <a:lnTo>
                  <a:pt x="5794844" y="1310716"/>
                </a:lnTo>
                <a:lnTo>
                  <a:pt x="5832944" y="1310716"/>
                </a:lnTo>
                <a:lnTo>
                  <a:pt x="5832944" y="1320241"/>
                </a:lnTo>
                <a:close/>
              </a:path>
              <a:path w="8480425" h="1320800">
                <a:moveTo>
                  <a:pt x="5766269" y="1320241"/>
                </a:moveTo>
                <a:lnTo>
                  <a:pt x="5728169" y="1320241"/>
                </a:lnTo>
                <a:lnTo>
                  <a:pt x="5728169" y="1310716"/>
                </a:lnTo>
                <a:lnTo>
                  <a:pt x="5766269" y="1310716"/>
                </a:lnTo>
                <a:lnTo>
                  <a:pt x="5766269" y="1320241"/>
                </a:lnTo>
                <a:close/>
              </a:path>
              <a:path w="8480425" h="1320800">
                <a:moveTo>
                  <a:pt x="5699594" y="1320241"/>
                </a:moveTo>
                <a:lnTo>
                  <a:pt x="5661494" y="1320241"/>
                </a:lnTo>
                <a:lnTo>
                  <a:pt x="5661494" y="1310716"/>
                </a:lnTo>
                <a:lnTo>
                  <a:pt x="5699594" y="1310716"/>
                </a:lnTo>
                <a:lnTo>
                  <a:pt x="5699594" y="1320241"/>
                </a:lnTo>
                <a:close/>
              </a:path>
              <a:path w="8480425" h="1320800">
                <a:moveTo>
                  <a:pt x="5632919" y="1320241"/>
                </a:moveTo>
                <a:lnTo>
                  <a:pt x="5594819" y="1320241"/>
                </a:lnTo>
                <a:lnTo>
                  <a:pt x="5594819" y="1310716"/>
                </a:lnTo>
                <a:lnTo>
                  <a:pt x="5632919" y="1310716"/>
                </a:lnTo>
                <a:lnTo>
                  <a:pt x="5632919" y="1320241"/>
                </a:lnTo>
                <a:close/>
              </a:path>
              <a:path w="8480425" h="1320800">
                <a:moveTo>
                  <a:pt x="5566244" y="1320241"/>
                </a:moveTo>
                <a:lnTo>
                  <a:pt x="5528144" y="1320241"/>
                </a:lnTo>
                <a:lnTo>
                  <a:pt x="5528144" y="1310716"/>
                </a:lnTo>
                <a:lnTo>
                  <a:pt x="5566244" y="1310716"/>
                </a:lnTo>
                <a:lnTo>
                  <a:pt x="5566244" y="1320241"/>
                </a:lnTo>
                <a:close/>
              </a:path>
              <a:path w="8480425" h="1320800">
                <a:moveTo>
                  <a:pt x="5499569" y="1320241"/>
                </a:moveTo>
                <a:lnTo>
                  <a:pt x="5461469" y="1320241"/>
                </a:lnTo>
                <a:lnTo>
                  <a:pt x="5461469" y="1310716"/>
                </a:lnTo>
                <a:lnTo>
                  <a:pt x="5499569" y="1310716"/>
                </a:lnTo>
                <a:lnTo>
                  <a:pt x="5499569" y="1320241"/>
                </a:lnTo>
                <a:close/>
              </a:path>
              <a:path w="8480425" h="1320800">
                <a:moveTo>
                  <a:pt x="5432894" y="1320241"/>
                </a:moveTo>
                <a:lnTo>
                  <a:pt x="5394794" y="1320241"/>
                </a:lnTo>
                <a:lnTo>
                  <a:pt x="5394794" y="1310716"/>
                </a:lnTo>
                <a:lnTo>
                  <a:pt x="5432894" y="1310716"/>
                </a:lnTo>
                <a:lnTo>
                  <a:pt x="5432894" y="1320241"/>
                </a:lnTo>
                <a:close/>
              </a:path>
              <a:path w="8480425" h="1320800">
                <a:moveTo>
                  <a:pt x="5366219" y="1320241"/>
                </a:moveTo>
                <a:lnTo>
                  <a:pt x="5328119" y="1320241"/>
                </a:lnTo>
                <a:lnTo>
                  <a:pt x="5328119" y="1310716"/>
                </a:lnTo>
                <a:lnTo>
                  <a:pt x="5366219" y="1310716"/>
                </a:lnTo>
                <a:lnTo>
                  <a:pt x="5366219" y="1320241"/>
                </a:lnTo>
                <a:close/>
              </a:path>
              <a:path w="8480425" h="1320800">
                <a:moveTo>
                  <a:pt x="5299544" y="1320241"/>
                </a:moveTo>
                <a:lnTo>
                  <a:pt x="5261444" y="1320241"/>
                </a:lnTo>
                <a:lnTo>
                  <a:pt x="5261444" y="1310716"/>
                </a:lnTo>
                <a:lnTo>
                  <a:pt x="5299544" y="1310716"/>
                </a:lnTo>
                <a:lnTo>
                  <a:pt x="5299544" y="1320241"/>
                </a:lnTo>
                <a:close/>
              </a:path>
              <a:path w="8480425" h="1320800">
                <a:moveTo>
                  <a:pt x="5232869" y="1320241"/>
                </a:moveTo>
                <a:lnTo>
                  <a:pt x="5194769" y="1320241"/>
                </a:lnTo>
                <a:lnTo>
                  <a:pt x="5194769" y="1310716"/>
                </a:lnTo>
                <a:lnTo>
                  <a:pt x="5232869" y="1310716"/>
                </a:lnTo>
                <a:lnTo>
                  <a:pt x="5232869" y="1320241"/>
                </a:lnTo>
                <a:close/>
              </a:path>
              <a:path w="8480425" h="1320800">
                <a:moveTo>
                  <a:pt x="5166194" y="1320241"/>
                </a:moveTo>
                <a:lnTo>
                  <a:pt x="5128094" y="1320241"/>
                </a:lnTo>
                <a:lnTo>
                  <a:pt x="5128094" y="1310716"/>
                </a:lnTo>
                <a:lnTo>
                  <a:pt x="5166194" y="1310716"/>
                </a:lnTo>
                <a:lnTo>
                  <a:pt x="5166194" y="1320241"/>
                </a:lnTo>
                <a:close/>
              </a:path>
              <a:path w="8480425" h="1320800">
                <a:moveTo>
                  <a:pt x="5099519" y="1320241"/>
                </a:moveTo>
                <a:lnTo>
                  <a:pt x="5061419" y="1320241"/>
                </a:lnTo>
                <a:lnTo>
                  <a:pt x="5061419" y="1310716"/>
                </a:lnTo>
                <a:lnTo>
                  <a:pt x="5099519" y="1310716"/>
                </a:lnTo>
                <a:lnTo>
                  <a:pt x="5099519" y="1320241"/>
                </a:lnTo>
                <a:close/>
              </a:path>
              <a:path w="8480425" h="1320800">
                <a:moveTo>
                  <a:pt x="5032844" y="1320241"/>
                </a:moveTo>
                <a:lnTo>
                  <a:pt x="4994744" y="1320241"/>
                </a:lnTo>
                <a:lnTo>
                  <a:pt x="4994744" y="1310716"/>
                </a:lnTo>
                <a:lnTo>
                  <a:pt x="5032844" y="1310716"/>
                </a:lnTo>
                <a:lnTo>
                  <a:pt x="5032844" y="1320241"/>
                </a:lnTo>
                <a:close/>
              </a:path>
              <a:path w="8480425" h="1320800">
                <a:moveTo>
                  <a:pt x="4966169" y="1320241"/>
                </a:moveTo>
                <a:lnTo>
                  <a:pt x="4928069" y="1320241"/>
                </a:lnTo>
                <a:lnTo>
                  <a:pt x="4928069" y="1310716"/>
                </a:lnTo>
                <a:lnTo>
                  <a:pt x="4966169" y="1310716"/>
                </a:lnTo>
                <a:lnTo>
                  <a:pt x="4966169" y="1320241"/>
                </a:lnTo>
                <a:close/>
              </a:path>
              <a:path w="8480425" h="1320800">
                <a:moveTo>
                  <a:pt x="4899494" y="1320241"/>
                </a:moveTo>
                <a:lnTo>
                  <a:pt x="4861394" y="1320241"/>
                </a:lnTo>
                <a:lnTo>
                  <a:pt x="4861394" y="1310716"/>
                </a:lnTo>
                <a:lnTo>
                  <a:pt x="4899494" y="1310716"/>
                </a:lnTo>
                <a:lnTo>
                  <a:pt x="4899494" y="1320241"/>
                </a:lnTo>
                <a:close/>
              </a:path>
              <a:path w="8480425" h="1320800">
                <a:moveTo>
                  <a:pt x="4832819" y="1320241"/>
                </a:moveTo>
                <a:lnTo>
                  <a:pt x="4794719" y="1320241"/>
                </a:lnTo>
                <a:lnTo>
                  <a:pt x="4794719" y="1310716"/>
                </a:lnTo>
                <a:lnTo>
                  <a:pt x="4832819" y="1310716"/>
                </a:lnTo>
                <a:lnTo>
                  <a:pt x="4832819" y="1320241"/>
                </a:lnTo>
                <a:close/>
              </a:path>
              <a:path w="8480425" h="1320800">
                <a:moveTo>
                  <a:pt x="4766144" y="1320241"/>
                </a:moveTo>
                <a:lnTo>
                  <a:pt x="4728044" y="1320241"/>
                </a:lnTo>
                <a:lnTo>
                  <a:pt x="4728044" y="1310716"/>
                </a:lnTo>
                <a:lnTo>
                  <a:pt x="4766144" y="1310716"/>
                </a:lnTo>
                <a:lnTo>
                  <a:pt x="4766144" y="1320241"/>
                </a:lnTo>
                <a:close/>
              </a:path>
              <a:path w="8480425" h="1320800">
                <a:moveTo>
                  <a:pt x="4699469" y="1320241"/>
                </a:moveTo>
                <a:lnTo>
                  <a:pt x="4661369" y="1320241"/>
                </a:lnTo>
                <a:lnTo>
                  <a:pt x="4661369" y="1310716"/>
                </a:lnTo>
                <a:lnTo>
                  <a:pt x="4699469" y="1310716"/>
                </a:lnTo>
                <a:lnTo>
                  <a:pt x="4699469" y="1320241"/>
                </a:lnTo>
                <a:close/>
              </a:path>
              <a:path w="8480425" h="1320800">
                <a:moveTo>
                  <a:pt x="4632794" y="1320241"/>
                </a:moveTo>
                <a:lnTo>
                  <a:pt x="4594694" y="1320241"/>
                </a:lnTo>
                <a:lnTo>
                  <a:pt x="4594694" y="1310716"/>
                </a:lnTo>
                <a:lnTo>
                  <a:pt x="4632794" y="1310716"/>
                </a:lnTo>
                <a:lnTo>
                  <a:pt x="4632794" y="1320241"/>
                </a:lnTo>
                <a:close/>
              </a:path>
              <a:path w="8480425" h="1320800">
                <a:moveTo>
                  <a:pt x="4566119" y="1320241"/>
                </a:moveTo>
                <a:lnTo>
                  <a:pt x="4528019" y="1320241"/>
                </a:lnTo>
                <a:lnTo>
                  <a:pt x="4528019" y="1310716"/>
                </a:lnTo>
                <a:lnTo>
                  <a:pt x="4566119" y="1310716"/>
                </a:lnTo>
                <a:lnTo>
                  <a:pt x="4566119" y="1320241"/>
                </a:lnTo>
                <a:close/>
              </a:path>
              <a:path w="8480425" h="1320800">
                <a:moveTo>
                  <a:pt x="4499444" y="1320241"/>
                </a:moveTo>
                <a:lnTo>
                  <a:pt x="4461344" y="1320241"/>
                </a:lnTo>
                <a:lnTo>
                  <a:pt x="4461344" y="1310716"/>
                </a:lnTo>
                <a:lnTo>
                  <a:pt x="4499444" y="1310716"/>
                </a:lnTo>
                <a:lnTo>
                  <a:pt x="4499444" y="1320241"/>
                </a:lnTo>
                <a:close/>
              </a:path>
              <a:path w="8480425" h="1320800">
                <a:moveTo>
                  <a:pt x="4432769" y="1320241"/>
                </a:moveTo>
                <a:lnTo>
                  <a:pt x="4394669" y="1320241"/>
                </a:lnTo>
                <a:lnTo>
                  <a:pt x="4394669" y="1310716"/>
                </a:lnTo>
                <a:lnTo>
                  <a:pt x="4432769" y="1310716"/>
                </a:lnTo>
                <a:lnTo>
                  <a:pt x="4432769" y="1320241"/>
                </a:lnTo>
                <a:close/>
              </a:path>
              <a:path w="8480425" h="1320800">
                <a:moveTo>
                  <a:pt x="4366094" y="1320241"/>
                </a:moveTo>
                <a:lnTo>
                  <a:pt x="4327994" y="1320241"/>
                </a:lnTo>
                <a:lnTo>
                  <a:pt x="4327994" y="1310716"/>
                </a:lnTo>
                <a:lnTo>
                  <a:pt x="4366094" y="1310716"/>
                </a:lnTo>
                <a:lnTo>
                  <a:pt x="4366094" y="1320241"/>
                </a:lnTo>
                <a:close/>
              </a:path>
              <a:path w="8480425" h="1320800">
                <a:moveTo>
                  <a:pt x="4299419" y="1320241"/>
                </a:moveTo>
                <a:lnTo>
                  <a:pt x="4261319" y="1320241"/>
                </a:lnTo>
                <a:lnTo>
                  <a:pt x="4261319" y="1310716"/>
                </a:lnTo>
                <a:lnTo>
                  <a:pt x="4299419" y="1310716"/>
                </a:lnTo>
                <a:lnTo>
                  <a:pt x="4299419" y="1320241"/>
                </a:lnTo>
                <a:close/>
              </a:path>
              <a:path w="8480425" h="1320800">
                <a:moveTo>
                  <a:pt x="4232744" y="1320241"/>
                </a:moveTo>
                <a:lnTo>
                  <a:pt x="4194644" y="1320241"/>
                </a:lnTo>
                <a:lnTo>
                  <a:pt x="4194644" y="1310716"/>
                </a:lnTo>
                <a:lnTo>
                  <a:pt x="4232744" y="1310716"/>
                </a:lnTo>
                <a:lnTo>
                  <a:pt x="4232744" y="1320241"/>
                </a:lnTo>
                <a:close/>
              </a:path>
              <a:path w="8480425" h="1320800">
                <a:moveTo>
                  <a:pt x="4166069" y="1320241"/>
                </a:moveTo>
                <a:lnTo>
                  <a:pt x="4127969" y="1320241"/>
                </a:lnTo>
                <a:lnTo>
                  <a:pt x="4127969" y="1310716"/>
                </a:lnTo>
                <a:lnTo>
                  <a:pt x="4166069" y="1310716"/>
                </a:lnTo>
                <a:lnTo>
                  <a:pt x="4166069" y="1320241"/>
                </a:lnTo>
                <a:close/>
              </a:path>
              <a:path w="8480425" h="1320800">
                <a:moveTo>
                  <a:pt x="4099394" y="1320241"/>
                </a:moveTo>
                <a:lnTo>
                  <a:pt x="4061294" y="1320241"/>
                </a:lnTo>
                <a:lnTo>
                  <a:pt x="4061294" y="1310716"/>
                </a:lnTo>
                <a:lnTo>
                  <a:pt x="4099394" y="1310716"/>
                </a:lnTo>
                <a:lnTo>
                  <a:pt x="4099394" y="1320241"/>
                </a:lnTo>
                <a:close/>
              </a:path>
              <a:path w="8480425" h="1320800">
                <a:moveTo>
                  <a:pt x="4032719" y="1320241"/>
                </a:moveTo>
                <a:lnTo>
                  <a:pt x="3994619" y="1320241"/>
                </a:lnTo>
                <a:lnTo>
                  <a:pt x="3994619" y="1310716"/>
                </a:lnTo>
                <a:lnTo>
                  <a:pt x="4032719" y="1310716"/>
                </a:lnTo>
                <a:lnTo>
                  <a:pt x="4032719" y="1320241"/>
                </a:lnTo>
                <a:close/>
              </a:path>
              <a:path w="8480425" h="1320800">
                <a:moveTo>
                  <a:pt x="3966044" y="1320241"/>
                </a:moveTo>
                <a:lnTo>
                  <a:pt x="3927944" y="1320241"/>
                </a:lnTo>
                <a:lnTo>
                  <a:pt x="3927944" y="1310716"/>
                </a:lnTo>
                <a:lnTo>
                  <a:pt x="3966044" y="1310716"/>
                </a:lnTo>
                <a:lnTo>
                  <a:pt x="3966044" y="1320241"/>
                </a:lnTo>
                <a:close/>
              </a:path>
              <a:path w="8480425" h="1320800">
                <a:moveTo>
                  <a:pt x="3899369" y="1320241"/>
                </a:moveTo>
                <a:lnTo>
                  <a:pt x="3861269" y="1320241"/>
                </a:lnTo>
                <a:lnTo>
                  <a:pt x="3861269" y="1310716"/>
                </a:lnTo>
                <a:lnTo>
                  <a:pt x="3899369" y="1310716"/>
                </a:lnTo>
                <a:lnTo>
                  <a:pt x="3899369" y="1320241"/>
                </a:lnTo>
                <a:close/>
              </a:path>
              <a:path w="8480425" h="1320800">
                <a:moveTo>
                  <a:pt x="3832694" y="1320241"/>
                </a:moveTo>
                <a:lnTo>
                  <a:pt x="3794594" y="1320241"/>
                </a:lnTo>
                <a:lnTo>
                  <a:pt x="3794594" y="1310716"/>
                </a:lnTo>
                <a:lnTo>
                  <a:pt x="3832694" y="1310716"/>
                </a:lnTo>
                <a:lnTo>
                  <a:pt x="3832694" y="1320241"/>
                </a:lnTo>
                <a:close/>
              </a:path>
              <a:path w="8480425" h="1320800">
                <a:moveTo>
                  <a:pt x="3766019" y="1320241"/>
                </a:moveTo>
                <a:lnTo>
                  <a:pt x="3727919" y="1320241"/>
                </a:lnTo>
                <a:lnTo>
                  <a:pt x="3727919" y="1310716"/>
                </a:lnTo>
                <a:lnTo>
                  <a:pt x="3766019" y="1310716"/>
                </a:lnTo>
                <a:lnTo>
                  <a:pt x="3766019" y="1320241"/>
                </a:lnTo>
                <a:close/>
              </a:path>
              <a:path w="8480425" h="1320800">
                <a:moveTo>
                  <a:pt x="3699344" y="1320241"/>
                </a:moveTo>
                <a:lnTo>
                  <a:pt x="3661244" y="1320241"/>
                </a:lnTo>
                <a:lnTo>
                  <a:pt x="3661244" y="1310716"/>
                </a:lnTo>
                <a:lnTo>
                  <a:pt x="3699344" y="1310716"/>
                </a:lnTo>
                <a:lnTo>
                  <a:pt x="3699344" y="1320241"/>
                </a:lnTo>
                <a:close/>
              </a:path>
              <a:path w="8480425" h="1320800">
                <a:moveTo>
                  <a:pt x="3632669" y="1320241"/>
                </a:moveTo>
                <a:lnTo>
                  <a:pt x="3594569" y="1320241"/>
                </a:lnTo>
                <a:lnTo>
                  <a:pt x="3594569" y="1310716"/>
                </a:lnTo>
                <a:lnTo>
                  <a:pt x="3632669" y="1310716"/>
                </a:lnTo>
                <a:lnTo>
                  <a:pt x="3632669" y="1320241"/>
                </a:lnTo>
                <a:close/>
              </a:path>
              <a:path w="8480425" h="1320800">
                <a:moveTo>
                  <a:pt x="3565994" y="1320241"/>
                </a:moveTo>
                <a:lnTo>
                  <a:pt x="3527894" y="1320241"/>
                </a:lnTo>
                <a:lnTo>
                  <a:pt x="3527894" y="1310716"/>
                </a:lnTo>
                <a:lnTo>
                  <a:pt x="3565994" y="1310716"/>
                </a:lnTo>
                <a:lnTo>
                  <a:pt x="3565994" y="1320241"/>
                </a:lnTo>
                <a:close/>
              </a:path>
              <a:path w="8480425" h="1320800">
                <a:moveTo>
                  <a:pt x="3499319" y="1320241"/>
                </a:moveTo>
                <a:lnTo>
                  <a:pt x="3461219" y="1320241"/>
                </a:lnTo>
                <a:lnTo>
                  <a:pt x="3461219" y="1310716"/>
                </a:lnTo>
                <a:lnTo>
                  <a:pt x="3499319" y="1310716"/>
                </a:lnTo>
                <a:lnTo>
                  <a:pt x="3499319" y="1320241"/>
                </a:lnTo>
                <a:close/>
              </a:path>
              <a:path w="8480425" h="1320800">
                <a:moveTo>
                  <a:pt x="3432644" y="1320241"/>
                </a:moveTo>
                <a:lnTo>
                  <a:pt x="3394544" y="1320241"/>
                </a:lnTo>
                <a:lnTo>
                  <a:pt x="3394544" y="1310716"/>
                </a:lnTo>
                <a:lnTo>
                  <a:pt x="3432644" y="1310716"/>
                </a:lnTo>
                <a:lnTo>
                  <a:pt x="3432644" y="1320241"/>
                </a:lnTo>
                <a:close/>
              </a:path>
              <a:path w="8480425" h="1320800">
                <a:moveTo>
                  <a:pt x="3365969" y="1320241"/>
                </a:moveTo>
                <a:lnTo>
                  <a:pt x="3327869" y="1320241"/>
                </a:lnTo>
                <a:lnTo>
                  <a:pt x="3327869" y="1310716"/>
                </a:lnTo>
                <a:lnTo>
                  <a:pt x="3365969" y="1310716"/>
                </a:lnTo>
                <a:lnTo>
                  <a:pt x="3365969" y="1320241"/>
                </a:lnTo>
                <a:close/>
              </a:path>
              <a:path w="8480425" h="1320800">
                <a:moveTo>
                  <a:pt x="3299294" y="1320241"/>
                </a:moveTo>
                <a:lnTo>
                  <a:pt x="3261194" y="1320241"/>
                </a:lnTo>
                <a:lnTo>
                  <a:pt x="3261194" y="1310716"/>
                </a:lnTo>
                <a:lnTo>
                  <a:pt x="3299294" y="1310716"/>
                </a:lnTo>
                <a:lnTo>
                  <a:pt x="3299294" y="1320241"/>
                </a:lnTo>
                <a:close/>
              </a:path>
              <a:path w="8480425" h="1320800">
                <a:moveTo>
                  <a:pt x="3232619" y="1320241"/>
                </a:moveTo>
                <a:lnTo>
                  <a:pt x="3194519" y="1320241"/>
                </a:lnTo>
                <a:lnTo>
                  <a:pt x="3194519" y="1310716"/>
                </a:lnTo>
                <a:lnTo>
                  <a:pt x="3232619" y="1310716"/>
                </a:lnTo>
                <a:lnTo>
                  <a:pt x="3232619" y="1320241"/>
                </a:lnTo>
                <a:close/>
              </a:path>
              <a:path w="8480425" h="1320800">
                <a:moveTo>
                  <a:pt x="3165944" y="1320241"/>
                </a:moveTo>
                <a:lnTo>
                  <a:pt x="3127844" y="1320241"/>
                </a:lnTo>
                <a:lnTo>
                  <a:pt x="3127844" y="1310716"/>
                </a:lnTo>
                <a:lnTo>
                  <a:pt x="3165944" y="1310716"/>
                </a:lnTo>
                <a:lnTo>
                  <a:pt x="3165944" y="1320241"/>
                </a:lnTo>
                <a:close/>
              </a:path>
              <a:path w="8480425" h="1320800">
                <a:moveTo>
                  <a:pt x="3099269" y="1320241"/>
                </a:moveTo>
                <a:lnTo>
                  <a:pt x="3061169" y="1320241"/>
                </a:lnTo>
                <a:lnTo>
                  <a:pt x="3061169" y="1310716"/>
                </a:lnTo>
                <a:lnTo>
                  <a:pt x="3099269" y="1310716"/>
                </a:lnTo>
                <a:lnTo>
                  <a:pt x="3099269" y="1320241"/>
                </a:lnTo>
                <a:close/>
              </a:path>
              <a:path w="8480425" h="1320800">
                <a:moveTo>
                  <a:pt x="3032594" y="1320241"/>
                </a:moveTo>
                <a:lnTo>
                  <a:pt x="2994494" y="1320241"/>
                </a:lnTo>
                <a:lnTo>
                  <a:pt x="2994494" y="1310716"/>
                </a:lnTo>
                <a:lnTo>
                  <a:pt x="3032594" y="1310716"/>
                </a:lnTo>
                <a:lnTo>
                  <a:pt x="3032594" y="1320241"/>
                </a:lnTo>
                <a:close/>
              </a:path>
              <a:path w="8480425" h="1320800">
                <a:moveTo>
                  <a:pt x="2965919" y="1320241"/>
                </a:moveTo>
                <a:lnTo>
                  <a:pt x="2927819" y="1320241"/>
                </a:lnTo>
                <a:lnTo>
                  <a:pt x="2927819" y="1310716"/>
                </a:lnTo>
                <a:lnTo>
                  <a:pt x="2965919" y="1310716"/>
                </a:lnTo>
                <a:lnTo>
                  <a:pt x="2965919" y="1320241"/>
                </a:lnTo>
                <a:close/>
              </a:path>
              <a:path w="8480425" h="1320800">
                <a:moveTo>
                  <a:pt x="2899244" y="1320241"/>
                </a:moveTo>
                <a:lnTo>
                  <a:pt x="2861144" y="1320241"/>
                </a:lnTo>
                <a:lnTo>
                  <a:pt x="2861144" y="1310716"/>
                </a:lnTo>
                <a:lnTo>
                  <a:pt x="2899244" y="1310716"/>
                </a:lnTo>
                <a:lnTo>
                  <a:pt x="2899244" y="1320241"/>
                </a:lnTo>
                <a:close/>
              </a:path>
              <a:path w="8480425" h="1320800">
                <a:moveTo>
                  <a:pt x="2832569" y="1320241"/>
                </a:moveTo>
                <a:lnTo>
                  <a:pt x="2794469" y="1320241"/>
                </a:lnTo>
                <a:lnTo>
                  <a:pt x="2794469" y="1310716"/>
                </a:lnTo>
                <a:lnTo>
                  <a:pt x="2832569" y="1310716"/>
                </a:lnTo>
                <a:lnTo>
                  <a:pt x="2832569" y="1320241"/>
                </a:lnTo>
                <a:close/>
              </a:path>
              <a:path w="8480425" h="1320800">
                <a:moveTo>
                  <a:pt x="2765894" y="1320241"/>
                </a:moveTo>
                <a:lnTo>
                  <a:pt x="2727794" y="1320241"/>
                </a:lnTo>
                <a:lnTo>
                  <a:pt x="2727794" y="1310716"/>
                </a:lnTo>
                <a:lnTo>
                  <a:pt x="2765894" y="1310716"/>
                </a:lnTo>
                <a:lnTo>
                  <a:pt x="2765894" y="1320241"/>
                </a:lnTo>
                <a:close/>
              </a:path>
              <a:path w="8480425" h="1320800">
                <a:moveTo>
                  <a:pt x="2699219" y="1320241"/>
                </a:moveTo>
                <a:lnTo>
                  <a:pt x="2661119" y="1320241"/>
                </a:lnTo>
                <a:lnTo>
                  <a:pt x="2661119" y="1310716"/>
                </a:lnTo>
                <a:lnTo>
                  <a:pt x="2699219" y="1310716"/>
                </a:lnTo>
                <a:lnTo>
                  <a:pt x="2699219" y="1320241"/>
                </a:lnTo>
                <a:close/>
              </a:path>
              <a:path w="8480425" h="1320800">
                <a:moveTo>
                  <a:pt x="2632544" y="1320241"/>
                </a:moveTo>
                <a:lnTo>
                  <a:pt x="2594444" y="1320241"/>
                </a:lnTo>
                <a:lnTo>
                  <a:pt x="2594444" y="1310716"/>
                </a:lnTo>
                <a:lnTo>
                  <a:pt x="2632544" y="1310716"/>
                </a:lnTo>
                <a:lnTo>
                  <a:pt x="2632544" y="1320241"/>
                </a:lnTo>
                <a:close/>
              </a:path>
              <a:path w="8480425" h="1320800">
                <a:moveTo>
                  <a:pt x="2565869" y="1320241"/>
                </a:moveTo>
                <a:lnTo>
                  <a:pt x="2527769" y="1320241"/>
                </a:lnTo>
                <a:lnTo>
                  <a:pt x="2527769" y="1310716"/>
                </a:lnTo>
                <a:lnTo>
                  <a:pt x="2565869" y="1310716"/>
                </a:lnTo>
                <a:lnTo>
                  <a:pt x="2565869" y="1320241"/>
                </a:lnTo>
                <a:close/>
              </a:path>
              <a:path w="8480425" h="1320800">
                <a:moveTo>
                  <a:pt x="2499194" y="1320241"/>
                </a:moveTo>
                <a:lnTo>
                  <a:pt x="2461094" y="1320241"/>
                </a:lnTo>
                <a:lnTo>
                  <a:pt x="2461094" y="1310716"/>
                </a:lnTo>
                <a:lnTo>
                  <a:pt x="2499194" y="1310716"/>
                </a:lnTo>
                <a:lnTo>
                  <a:pt x="2499194" y="1320241"/>
                </a:lnTo>
                <a:close/>
              </a:path>
              <a:path w="8480425" h="1320800">
                <a:moveTo>
                  <a:pt x="2432519" y="1320241"/>
                </a:moveTo>
                <a:lnTo>
                  <a:pt x="2394419" y="1320241"/>
                </a:lnTo>
                <a:lnTo>
                  <a:pt x="2394419" y="1310716"/>
                </a:lnTo>
                <a:lnTo>
                  <a:pt x="2432519" y="1310716"/>
                </a:lnTo>
                <a:lnTo>
                  <a:pt x="2432519" y="1320241"/>
                </a:lnTo>
                <a:close/>
              </a:path>
              <a:path w="8480425" h="1320800">
                <a:moveTo>
                  <a:pt x="2365844" y="1320241"/>
                </a:moveTo>
                <a:lnTo>
                  <a:pt x="2327744" y="1320241"/>
                </a:lnTo>
                <a:lnTo>
                  <a:pt x="2327744" y="1310716"/>
                </a:lnTo>
                <a:lnTo>
                  <a:pt x="2365844" y="1310716"/>
                </a:lnTo>
                <a:lnTo>
                  <a:pt x="2365844" y="1320241"/>
                </a:lnTo>
                <a:close/>
              </a:path>
              <a:path w="8480425" h="1320800">
                <a:moveTo>
                  <a:pt x="2299169" y="1320241"/>
                </a:moveTo>
                <a:lnTo>
                  <a:pt x="2261069" y="1320241"/>
                </a:lnTo>
                <a:lnTo>
                  <a:pt x="2261069" y="1310716"/>
                </a:lnTo>
                <a:lnTo>
                  <a:pt x="2299169" y="1310716"/>
                </a:lnTo>
                <a:lnTo>
                  <a:pt x="2299169" y="1320241"/>
                </a:lnTo>
                <a:close/>
              </a:path>
              <a:path w="8480425" h="1320800">
                <a:moveTo>
                  <a:pt x="2232494" y="1320241"/>
                </a:moveTo>
                <a:lnTo>
                  <a:pt x="2194394" y="1320241"/>
                </a:lnTo>
                <a:lnTo>
                  <a:pt x="2194394" y="1310716"/>
                </a:lnTo>
                <a:lnTo>
                  <a:pt x="2232494" y="1310716"/>
                </a:lnTo>
                <a:lnTo>
                  <a:pt x="2232494" y="1320241"/>
                </a:lnTo>
                <a:close/>
              </a:path>
              <a:path w="8480425" h="1320800">
                <a:moveTo>
                  <a:pt x="2165819" y="1320241"/>
                </a:moveTo>
                <a:lnTo>
                  <a:pt x="2127719" y="1320241"/>
                </a:lnTo>
                <a:lnTo>
                  <a:pt x="2127719" y="1310716"/>
                </a:lnTo>
                <a:lnTo>
                  <a:pt x="2165819" y="1310716"/>
                </a:lnTo>
                <a:lnTo>
                  <a:pt x="2165819" y="1320241"/>
                </a:lnTo>
                <a:close/>
              </a:path>
              <a:path w="8480425" h="1320800">
                <a:moveTo>
                  <a:pt x="2099144" y="1320241"/>
                </a:moveTo>
                <a:lnTo>
                  <a:pt x="2061044" y="1320241"/>
                </a:lnTo>
                <a:lnTo>
                  <a:pt x="2061044" y="1310716"/>
                </a:lnTo>
                <a:lnTo>
                  <a:pt x="2099144" y="1310716"/>
                </a:lnTo>
                <a:lnTo>
                  <a:pt x="2099144" y="1320241"/>
                </a:lnTo>
                <a:close/>
              </a:path>
              <a:path w="8480425" h="1320800">
                <a:moveTo>
                  <a:pt x="2032469" y="1320241"/>
                </a:moveTo>
                <a:lnTo>
                  <a:pt x="1994369" y="1320241"/>
                </a:lnTo>
                <a:lnTo>
                  <a:pt x="1994369" y="1310716"/>
                </a:lnTo>
                <a:lnTo>
                  <a:pt x="2032469" y="1310716"/>
                </a:lnTo>
                <a:lnTo>
                  <a:pt x="2032469" y="1320241"/>
                </a:lnTo>
                <a:close/>
              </a:path>
              <a:path w="8480425" h="1320800">
                <a:moveTo>
                  <a:pt x="1965794" y="1320241"/>
                </a:moveTo>
                <a:lnTo>
                  <a:pt x="1927694" y="1320241"/>
                </a:lnTo>
                <a:lnTo>
                  <a:pt x="1927694" y="1310716"/>
                </a:lnTo>
                <a:lnTo>
                  <a:pt x="1965794" y="1310716"/>
                </a:lnTo>
                <a:lnTo>
                  <a:pt x="1965794" y="1320241"/>
                </a:lnTo>
                <a:close/>
              </a:path>
              <a:path w="8480425" h="1320800">
                <a:moveTo>
                  <a:pt x="1899119" y="1320241"/>
                </a:moveTo>
                <a:lnTo>
                  <a:pt x="1861019" y="1320241"/>
                </a:lnTo>
                <a:lnTo>
                  <a:pt x="1861019" y="1310716"/>
                </a:lnTo>
                <a:lnTo>
                  <a:pt x="1899119" y="1310716"/>
                </a:lnTo>
                <a:lnTo>
                  <a:pt x="1899119" y="1320241"/>
                </a:lnTo>
                <a:close/>
              </a:path>
              <a:path w="8480425" h="1320800">
                <a:moveTo>
                  <a:pt x="1832444" y="1320241"/>
                </a:moveTo>
                <a:lnTo>
                  <a:pt x="1794344" y="1320241"/>
                </a:lnTo>
                <a:lnTo>
                  <a:pt x="1794344" y="1310716"/>
                </a:lnTo>
                <a:lnTo>
                  <a:pt x="1832444" y="1310716"/>
                </a:lnTo>
                <a:lnTo>
                  <a:pt x="1832444" y="1320241"/>
                </a:lnTo>
                <a:close/>
              </a:path>
              <a:path w="8480425" h="1320800">
                <a:moveTo>
                  <a:pt x="1765769" y="1320241"/>
                </a:moveTo>
                <a:lnTo>
                  <a:pt x="1727669" y="1320241"/>
                </a:lnTo>
                <a:lnTo>
                  <a:pt x="1727669" y="1310716"/>
                </a:lnTo>
                <a:lnTo>
                  <a:pt x="1765769" y="1310716"/>
                </a:lnTo>
                <a:lnTo>
                  <a:pt x="1765769" y="1320241"/>
                </a:lnTo>
                <a:close/>
              </a:path>
              <a:path w="8480425" h="1320800">
                <a:moveTo>
                  <a:pt x="1699094" y="1320241"/>
                </a:moveTo>
                <a:lnTo>
                  <a:pt x="1660994" y="1320241"/>
                </a:lnTo>
                <a:lnTo>
                  <a:pt x="1660994" y="1310716"/>
                </a:lnTo>
                <a:lnTo>
                  <a:pt x="1699094" y="1310716"/>
                </a:lnTo>
                <a:lnTo>
                  <a:pt x="1699094" y="1320241"/>
                </a:lnTo>
                <a:close/>
              </a:path>
              <a:path w="8480425" h="1320800">
                <a:moveTo>
                  <a:pt x="1632419" y="1320241"/>
                </a:moveTo>
                <a:lnTo>
                  <a:pt x="1594319" y="1320241"/>
                </a:lnTo>
                <a:lnTo>
                  <a:pt x="1594319" y="1310716"/>
                </a:lnTo>
                <a:lnTo>
                  <a:pt x="1632419" y="1310716"/>
                </a:lnTo>
                <a:lnTo>
                  <a:pt x="1632419" y="1320241"/>
                </a:lnTo>
                <a:close/>
              </a:path>
              <a:path w="8480425" h="1320800">
                <a:moveTo>
                  <a:pt x="1565744" y="1320241"/>
                </a:moveTo>
                <a:lnTo>
                  <a:pt x="1527644" y="1320241"/>
                </a:lnTo>
                <a:lnTo>
                  <a:pt x="1527644" y="1310716"/>
                </a:lnTo>
                <a:lnTo>
                  <a:pt x="1565744" y="1310716"/>
                </a:lnTo>
                <a:lnTo>
                  <a:pt x="1565744" y="1320241"/>
                </a:lnTo>
                <a:close/>
              </a:path>
              <a:path w="8480425" h="1320800">
                <a:moveTo>
                  <a:pt x="1499069" y="1320241"/>
                </a:moveTo>
                <a:lnTo>
                  <a:pt x="1460969" y="1320241"/>
                </a:lnTo>
                <a:lnTo>
                  <a:pt x="1460969" y="1310716"/>
                </a:lnTo>
                <a:lnTo>
                  <a:pt x="1499069" y="1310716"/>
                </a:lnTo>
                <a:lnTo>
                  <a:pt x="1499069" y="1320241"/>
                </a:lnTo>
                <a:close/>
              </a:path>
              <a:path w="8480425" h="1320800">
                <a:moveTo>
                  <a:pt x="1432394" y="1320241"/>
                </a:moveTo>
                <a:lnTo>
                  <a:pt x="1394294" y="1320241"/>
                </a:lnTo>
                <a:lnTo>
                  <a:pt x="1394294" y="1310716"/>
                </a:lnTo>
                <a:lnTo>
                  <a:pt x="1432394" y="1310716"/>
                </a:lnTo>
                <a:lnTo>
                  <a:pt x="1432394" y="1320241"/>
                </a:lnTo>
                <a:close/>
              </a:path>
              <a:path w="8480425" h="1320800">
                <a:moveTo>
                  <a:pt x="1365719" y="1320241"/>
                </a:moveTo>
                <a:lnTo>
                  <a:pt x="1327619" y="1320241"/>
                </a:lnTo>
                <a:lnTo>
                  <a:pt x="1327619" y="1310716"/>
                </a:lnTo>
                <a:lnTo>
                  <a:pt x="1365719" y="1310716"/>
                </a:lnTo>
                <a:lnTo>
                  <a:pt x="1365719" y="1320241"/>
                </a:lnTo>
                <a:close/>
              </a:path>
              <a:path w="8480425" h="1320800">
                <a:moveTo>
                  <a:pt x="1299044" y="1320241"/>
                </a:moveTo>
                <a:lnTo>
                  <a:pt x="1260944" y="1320241"/>
                </a:lnTo>
                <a:lnTo>
                  <a:pt x="1260944" y="1310716"/>
                </a:lnTo>
                <a:lnTo>
                  <a:pt x="1299044" y="1310716"/>
                </a:lnTo>
                <a:lnTo>
                  <a:pt x="1299044" y="1320241"/>
                </a:lnTo>
                <a:close/>
              </a:path>
              <a:path w="8480425" h="1320800">
                <a:moveTo>
                  <a:pt x="1232369" y="1320241"/>
                </a:moveTo>
                <a:lnTo>
                  <a:pt x="1194269" y="1320241"/>
                </a:lnTo>
                <a:lnTo>
                  <a:pt x="1194269" y="1310716"/>
                </a:lnTo>
                <a:lnTo>
                  <a:pt x="1232369" y="1310716"/>
                </a:lnTo>
                <a:lnTo>
                  <a:pt x="1232369" y="1320241"/>
                </a:lnTo>
                <a:close/>
              </a:path>
              <a:path w="8480425" h="1320800">
                <a:moveTo>
                  <a:pt x="1165694" y="1320241"/>
                </a:moveTo>
                <a:lnTo>
                  <a:pt x="1127594" y="1320241"/>
                </a:lnTo>
                <a:lnTo>
                  <a:pt x="1127594" y="1310716"/>
                </a:lnTo>
                <a:lnTo>
                  <a:pt x="1165694" y="1310716"/>
                </a:lnTo>
                <a:lnTo>
                  <a:pt x="1165694" y="1320241"/>
                </a:lnTo>
                <a:close/>
              </a:path>
              <a:path w="8480425" h="1320800">
                <a:moveTo>
                  <a:pt x="1099019" y="1320241"/>
                </a:moveTo>
                <a:lnTo>
                  <a:pt x="1060919" y="1320241"/>
                </a:lnTo>
                <a:lnTo>
                  <a:pt x="1060919" y="1310716"/>
                </a:lnTo>
                <a:lnTo>
                  <a:pt x="1099019" y="1310716"/>
                </a:lnTo>
                <a:lnTo>
                  <a:pt x="1099019" y="1320241"/>
                </a:lnTo>
                <a:close/>
              </a:path>
              <a:path w="8480425" h="1320800">
                <a:moveTo>
                  <a:pt x="1032344" y="1320241"/>
                </a:moveTo>
                <a:lnTo>
                  <a:pt x="994244" y="1320241"/>
                </a:lnTo>
                <a:lnTo>
                  <a:pt x="994244" y="1310716"/>
                </a:lnTo>
                <a:lnTo>
                  <a:pt x="1032344" y="1310716"/>
                </a:lnTo>
                <a:lnTo>
                  <a:pt x="1032344" y="1320241"/>
                </a:lnTo>
                <a:close/>
              </a:path>
              <a:path w="8480425" h="1320800">
                <a:moveTo>
                  <a:pt x="965669" y="1320241"/>
                </a:moveTo>
                <a:lnTo>
                  <a:pt x="927569" y="1320241"/>
                </a:lnTo>
                <a:lnTo>
                  <a:pt x="927569" y="1310716"/>
                </a:lnTo>
                <a:lnTo>
                  <a:pt x="965669" y="1310716"/>
                </a:lnTo>
                <a:lnTo>
                  <a:pt x="965669" y="1320241"/>
                </a:lnTo>
                <a:close/>
              </a:path>
              <a:path w="8480425" h="1320800">
                <a:moveTo>
                  <a:pt x="898994" y="1320241"/>
                </a:moveTo>
                <a:lnTo>
                  <a:pt x="860894" y="1320241"/>
                </a:lnTo>
                <a:lnTo>
                  <a:pt x="860894" y="1310716"/>
                </a:lnTo>
                <a:lnTo>
                  <a:pt x="898994" y="1310716"/>
                </a:lnTo>
                <a:lnTo>
                  <a:pt x="898994" y="1320241"/>
                </a:lnTo>
                <a:close/>
              </a:path>
              <a:path w="8480425" h="1320800">
                <a:moveTo>
                  <a:pt x="832319" y="1320241"/>
                </a:moveTo>
                <a:lnTo>
                  <a:pt x="794219" y="1320241"/>
                </a:lnTo>
                <a:lnTo>
                  <a:pt x="794219" y="1310716"/>
                </a:lnTo>
                <a:lnTo>
                  <a:pt x="832319" y="1310716"/>
                </a:lnTo>
                <a:lnTo>
                  <a:pt x="832319" y="1320241"/>
                </a:lnTo>
                <a:close/>
              </a:path>
              <a:path w="8480425" h="1320800">
                <a:moveTo>
                  <a:pt x="765644" y="1320241"/>
                </a:moveTo>
                <a:lnTo>
                  <a:pt x="727544" y="1320241"/>
                </a:lnTo>
                <a:lnTo>
                  <a:pt x="727544" y="1310716"/>
                </a:lnTo>
                <a:lnTo>
                  <a:pt x="765644" y="1310716"/>
                </a:lnTo>
                <a:lnTo>
                  <a:pt x="765644" y="1320241"/>
                </a:lnTo>
                <a:close/>
              </a:path>
              <a:path w="8480425" h="1320800">
                <a:moveTo>
                  <a:pt x="698969" y="1320241"/>
                </a:moveTo>
                <a:lnTo>
                  <a:pt x="660869" y="1320241"/>
                </a:lnTo>
                <a:lnTo>
                  <a:pt x="660869" y="1310716"/>
                </a:lnTo>
                <a:lnTo>
                  <a:pt x="698969" y="1310716"/>
                </a:lnTo>
                <a:lnTo>
                  <a:pt x="698969" y="1320241"/>
                </a:lnTo>
                <a:close/>
              </a:path>
              <a:path w="8480425" h="1320800">
                <a:moveTo>
                  <a:pt x="632294" y="1320241"/>
                </a:moveTo>
                <a:lnTo>
                  <a:pt x="594194" y="1320241"/>
                </a:lnTo>
                <a:lnTo>
                  <a:pt x="594194" y="1310716"/>
                </a:lnTo>
                <a:lnTo>
                  <a:pt x="632294" y="1310716"/>
                </a:lnTo>
                <a:lnTo>
                  <a:pt x="632294" y="1320241"/>
                </a:lnTo>
                <a:close/>
              </a:path>
              <a:path w="8480425" h="1320800">
                <a:moveTo>
                  <a:pt x="565619" y="1320241"/>
                </a:moveTo>
                <a:lnTo>
                  <a:pt x="527519" y="1320241"/>
                </a:lnTo>
                <a:lnTo>
                  <a:pt x="527519" y="1310716"/>
                </a:lnTo>
                <a:lnTo>
                  <a:pt x="565619" y="1310716"/>
                </a:lnTo>
                <a:lnTo>
                  <a:pt x="565619" y="1320241"/>
                </a:lnTo>
                <a:close/>
              </a:path>
              <a:path w="8480425" h="1320800">
                <a:moveTo>
                  <a:pt x="498944" y="1320241"/>
                </a:moveTo>
                <a:lnTo>
                  <a:pt x="460844" y="1320241"/>
                </a:lnTo>
                <a:lnTo>
                  <a:pt x="460844" y="1310716"/>
                </a:lnTo>
                <a:lnTo>
                  <a:pt x="498944" y="1310716"/>
                </a:lnTo>
                <a:lnTo>
                  <a:pt x="498944" y="1320241"/>
                </a:lnTo>
                <a:close/>
              </a:path>
              <a:path w="8480425" h="1320800">
                <a:moveTo>
                  <a:pt x="432269" y="1320241"/>
                </a:moveTo>
                <a:lnTo>
                  <a:pt x="394169" y="1320241"/>
                </a:lnTo>
                <a:lnTo>
                  <a:pt x="394169" y="1310716"/>
                </a:lnTo>
                <a:lnTo>
                  <a:pt x="432269" y="1310716"/>
                </a:lnTo>
                <a:lnTo>
                  <a:pt x="432269" y="1320241"/>
                </a:lnTo>
                <a:close/>
              </a:path>
              <a:path w="8480425" h="1320800">
                <a:moveTo>
                  <a:pt x="365594" y="1320241"/>
                </a:moveTo>
                <a:lnTo>
                  <a:pt x="327494" y="1320241"/>
                </a:lnTo>
                <a:lnTo>
                  <a:pt x="327494" y="1310716"/>
                </a:lnTo>
                <a:lnTo>
                  <a:pt x="365594" y="1310716"/>
                </a:lnTo>
                <a:lnTo>
                  <a:pt x="365594" y="1320241"/>
                </a:lnTo>
                <a:close/>
              </a:path>
              <a:path w="8480425" h="1320800">
                <a:moveTo>
                  <a:pt x="298919" y="1320241"/>
                </a:moveTo>
                <a:lnTo>
                  <a:pt x="260819" y="1320241"/>
                </a:lnTo>
                <a:lnTo>
                  <a:pt x="260819" y="1310716"/>
                </a:lnTo>
                <a:lnTo>
                  <a:pt x="298919" y="1310716"/>
                </a:lnTo>
                <a:lnTo>
                  <a:pt x="298919" y="1320241"/>
                </a:lnTo>
                <a:close/>
              </a:path>
              <a:path w="8480425" h="1320800">
                <a:moveTo>
                  <a:pt x="232244" y="1320241"/>
                </a:moveTo>
                <a:lnTo>
                  <a:pt x="194144" y="1320241"/>
                </a:lnTo>
                <a:lnTo>
                  <a:pt x="194144" y="1310716"/>
                </a:lnTo>
                <a:lnTo>
                  <a:pt x="232244" y="1310716"/>
                </a:lnTo>
                <a:lnTo>
                  <a:pt x="232244" y="1320241"/>
                </a:lnTo>
                <a:close/>
              </a:path>
              <a:path w="8480425" h="1320800">
                <a:moveTo>
                  <a:pt x="165569" y="1320241"/>
                </a:moveTo>
                <a:lnTo>
                  <a:pt x="127469" y="1320241"/>
                </a:lnTo>
                <a:lnTo>
                  <a:pt x="127469" y="1310716"/>
                </a:lnTo>
                <a:lnTo>
                  <a:pt x="165569" y="1310716"/>
                </a:lnTo>
                <a:lnTo>
                  <a:pt x="165569" y="1320241"/>
                </a:lnTo>
                <a:close/>
              </a:path>
              <a:path w="8480425" h="1320800">
                <a:moveTo>
                  <a:pt x="98894" y="1320241"/>
                </a:moveTo>
                <a:lnTo>
                  <a:pt x="60794" y="1320241"/>
                </a:lnTo>
                <a:lnTo>
                  <a:pt x="60794" y="1310716"/>
                </a:lnTo>
                <a:lnTo>
                  <a:pt x="98894" y="1310716"/>
                </a:lnTo>
                <a:lnTo>
                  <a:pt x="98894" y="1320241"/>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12" name="object 12"/>
          <p:cNvSpPr txBox="1">
            <a:spLocks noGrp="1"/>
          </p:cNvSpPr>
          <p:nvPr>
            <p:ph type="title"/>
          </p:nvPr>
        </p:nvSpPr>
        <p:spPr>
          <a:xfrm>
            <a:off x="3563778" y="1157526"/>
            <a:ext cx="1854518" cy="286617"/>
          </a:xfrm>
          <a:prstGeom prst="rect">
            <a:avLst/>
          </a:prstGeom>
        </p:spPr>
        <p:txBody>
          <a:bodyPr vert="horz" wrap="square" lIns="0" tIns="9525" rIns="0" bIns="0" rtlCol="0">
            <a:spAutoFit/>
          </a:bodyPr>
          <a:lstStyle/>
          <a:p>
            <a:pPr marL="9525">
              <a:spcBef>
                <a:spcPts val="75"/>
              </a:spcBef>
            </a:pPr>
            <a:r>
              <a:rPr dirty="0"/>
              <a:t>物流成本管理系</a:t>
            </a:r>
            <a:r>
              <a:rPr spc="-8" dirty="0"/>
              <a:t>统</a:t>
            </a:r>
          </a:p>
        </p:txBody>
      </p:sp>
      <p:sp>
        <p:nvSpPr>
          <p:cNvPr id="13" name="object 13"/>
          <p:cNvSpPr txBox="1"/>
          <p:nvPr/>
        </p:nvSpPr>
        <p:spPr>
          <a:xfrm>
            <a:off x="1981200" y="178117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预</a:t>
            </a:r>
            <a:r>
              <a:rPr sz="1350" b="1" spc="-8" dirty="0">
                <a:solidFill>
                  <a:srgbClr val="FFFFFF"/>
                </a:solidFill>
                <a:latin typeface="宋体"/>
                <a:cs typeface="宋体"/>
              </a:rPr>
              <a:t>测</a:t>
            </a:r>
            <a:endParaRPr sz="1350">
              <a:solidFill>
                <a:prstClr val="black"/>
              </a:solidFill>
              <a:latin typeface="宋体"/>
              <a:cs typeface="宋体"/>
            </a:endParaRPr>
          </a:p>
        </p:txBody>
      </p:sp>
      <p:sp>
        <p:nvSpPr>
          <p:cNvPr id="14" name="object 14"/>
          <p:cNvSpPr txBox="1"/>
          <p:nvPr/>
        </p:nvSpPr>
        <p:spPr>
          <a:xfrm>
            <a:off x="2903458" y="177736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计</a:t>
            </a:r>
            <a:r>
              <a:rPr sz="1350" b="1" spc="-8" dirty="0">
                <a:solidFill>
                  <a:srgbClr val="FFFFFF"/>
                </a:solidFill>
                <a:latin typeface="宋体"/>
                <a:cs typeface="宋体"/>
              </a:rPr>
              <a:t>划</a:t>
            </a:r>
            <a:endParaRPr sz="1350">
              <a:solidFill>
                <a:prstClr val="black"/>
              </a:solidFill>
              <a:latin typeface="宋体"/>
              <a:cs typeface="宋体"/>
            </a:endParaRPr>
          </a:p>
        </p:txBody>
      </p:sp>
      <p:sp>
        <p:nvSpPr>
          <p:cNvPr id="15" name="object 15"/>
          <p:cNvSpPr txBox="1"/>
          <p:nvPr/>
        </p:nvSpPr>
        <p:spPr>
          <a:xfrm>
            <a:off x="3821430" y="177736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核</a:t>
            </a:r>
            <a:r>
              <a:rPr sz="1350" b="1" spc="-8" dirty="0">
                <a:solidFill>
                  <a:srgbClr val="FFFFFF"/>
                </a:solidFill>
                <a:latin typeface="宋体"/>
                <a:cs typeface="宋体"/>
              </a:rPr>
              <a:t>算</a:t>
            </a:r>
            <a:endParaRPr sz="1350">
              <a:solidFill>
                <a:prstClr val="black"/>
              </a:solidFill>
              <a:latin typeface="宋体"/>
              <a:cs typeface="宋体"/>
            </a:endParaRPr>
          </a:p>
        </p:txBody>
      </p:sp>
      <p:sp>
        <p:nvSpPr>
          <p:cNvPr id="16" name="object 16"/>
          <p:cNvSpPr txBox="1"/>
          <p:nvPr/>
        </p:nvSpPr>
        <p:spPr>
          <a:xfrm>
            <a:off x="4739401" y="177736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分</a:t>
            </a:r>
            <a:r>
              <a:rPr sz="1350" b="1" spc="-8" dirty="0">
                <a:solidFill>
                  <a:srgbClr val="FFFFFF"/>
                </a:solidFill>
                <a:latin typeface="宋体"/>
                <a:cs typeface="宋体"/>
              </a:rPr>
              <a:t>析</a:t>
            </a:r>
            <a:endParaRPr sz="1350">
              <a:solidFill>
                <a:prstClr val="black"/>
              </a:solidFill>
              <a:latin typeface="宋体"/>
              <a:cs typeface="宋体"/>
            </a:endParaRPr>
          </a:p>
        </p:txBody>
      </p:sp>
      <p:sp>
        <p:nvSpPr>
          <p:cNvPr id="17" name="object 17"/>
          <p:cNvSpPr txBox="1"/>
          <p:nvPr/>
        </p:nvSpPr>
        <p:spPr>
          <a:xfrm>
            <a:off x="5602605" y="177736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反</a:t>
            </a:r>
            <a:r>
              <a:rPr sz="1350" b="1" spc="-8" dirty="0">
                <a:solidFill>
                  <a:srgbClr val="FFFFFF"/>
                </a:solidFill>
                <a:latin typeface="宋体"/>
                <a:cs typeface="宋体"/>
              </a:rPr>
              <a:t>馈</a:t>
            </a:r>
            <a:endParaRPr sz="1350">
              <a:solidFill>
                <a:prstClr val="black"/>
              </a:solidFill>
              <a:latin typeface="宋体"/>
              <a:cs typeface="宋体"/>
            </a:endParaRPr>
          </a:p>
        </p:txBody>
      </p:sp>
      <p:sp>
        <p:nvSpPr>
          <p:cNvPr id="18" name="object 18"/>
          <p:cNvSpPr txBox="1"/>
          <p:nvPr/>
        </p:nvSpPr>
        <p:spPr>
          <a:xfrm>
            <a:off x="6521767" y="1777365"/>
            <a:ext cx="362903" cy="217367"/>
          </a:xfrm>
          <a:prstGeom prst="rect">
            <a:avLst/>
          </a:prstGeom>
        </p:spPr>
        <p:txBody>
          <a:bodyPr vert="horz" wrap="square" lIns="0" tIns="9525" rIns="0" bIns="0" rtlCol="0">
            <a:spAutoFit/>
          </a:bodyPr>
          <a:lstStyle/>
          <a:p>
            <a:pPr marL="9525" defTabSz="685800">
              <a:spcBef>
                <a:spcPts val="75"/>
              </a:spcBef>
            </a:pPr>
            <a:r>
              <a:rPr sz="1350" b="1" dirty="0">
                <a:solidFill>
                  <a:srgbClr val="FFFFFF"/>
                </a:solidFill>
                <a:latin typeface="宋体"/>
                <a:cs typeface="宋体"/>
              </a:rPr>
              <a:t>控</a:t>
            </a:r>
            <a:r>
              <a:rPr sz="1350" b="1" spc="-8" dirty="0">
                <a:solidFill>
                  <a:srgbClr val="FFFFFF"/>
                </a:solidFill>
                <a:latin typeface="宋体"/>
                <a:cs typeface="宋体"/>
              </a:rPr>
              <a:t>制</a:t>
            </a:r>
            <a:endParaRPr sz="1350">
              <a:solidFill>
                <a:prstClr val="black"/>
              </a:solidFill>
              <a:latin typeface="宋体"/>
              <a:cs typeface="宋体"/>
            </a:endParaRPr>
          </a:p>
        </p:txBody>
      </p:sp>
      <p:sp>
        <p:nvSpPr>
          <p:cNvPr id="19" name="object 19"/>
          <p:cNvSpPr/>
          <p:nvPr/>
        </p:nvSpPr>
        <p:spPr>
          <a:xfrm>
            <a:off x="2519363" y="1895475"/>
            <a:ext cx="270510" cy="57150"/>
          </a:xfrm>
          <a:custGeom>
            <a:avLst/>
            <a:gdLst/>
            <a:ahLst/>
            <a:cxnLst/>
            <a:rect l="l" t="t" r="r" b="b"/>
            <a:pathLst>
              <a:path w="360679" h="76200">
                <a:moveTo>
                  <a:pt x="284162" y="76200"/>
                </a:moveTo>
                <a:lnTo>
                  <a:pt x="284162" y="0"/>
                </a:lnTo>
                <a:lnTo>
                  <a:pt x="350837" y="33337"/>
                </a:lnTo>
                <a:lnTo>
                  <a:pt x="303212" y="33337"/>
                </a:lnTo>
                <a:lnTo>
                  <a:pt x="303212" y="42862"/>
                </a:lnTo>
                <a:lnTo>
                  <a:pt x="350837" y="42862"/>
                </a:lnTo>
                <a:lnTo>
                  <a:pt x="284162" y="76200"/>
                </a:lnTo>
                <a:close/>
              </a:path>
              <a:path w="360679" h="76200">
                <a:moveTo>
                  <a:pt x="284162" y="42862"/>
                </a:moveTo>
                <a:lnTo>
                  <a:pt x="0" y="42862"/>
                </a:lnTo>
                <a:lnTo>
                  <a:pt x="0" y="33337"/>
                </a:lnTo>
                <a:lnTo>
                  <a:pt x="284162" y="33337"/>
                </a:lnTo>
                <a:lnTo>
                  <a:pt x="284162" y="42862"/>
                </a:lnTo>
                <a:close/>
              </a:path>
              <a:path w="360679" h="76200">
                <a:moveTo>
                  <a:pt x="350837" y="42862"/>
                </a:moveTo>
                <a:lnTo>
                  <a:pt x="303212" y="42862"/>
                </a:lnTo>
                <a:lnTo>
                  <a:pt x="303212" y="33337"/>
                </a:lnTo>
                <a:lnTo>
                  <a:pt x="350837" y="33337"/>
                </a:lnTo>
                <a:lnTo>
                  <a:pt x="360362" y="38100"/>
                </a:lnTo>
                <a:lnTo>
                  <a:pt x="350837"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0" name="object 20"/>
          <p:cNvSpPr/>
          <p:nvPr/>
        </p:nvSpPr>
        <p:spPr>
          <a:xfrm>
            <a:off x="3383756" y="1895475"/>
            <a:ext cx="323850" cy="57150"/>
          </a:xfrm>
          <a:custGeom>
            <a:avLst/>
            <a:gdLst/>
            <a:ahLst/>
            <a:cxnLst/>
            <a:rect l="l" t="t" r="r" b="b"/>
            <a:pathLst>
              <a:path w="431800" h="76200">
                <a:moveTo>
                  <a:pt x="355600" y="76200"/>
                </a:moveTo>
                <a:lnTo>
                  <a:pt x="355600" y="0"/>
                </a:lnTo>
                <a:lnTo>
                  <a:pt x="422275" y="33337"/>
                </a:lnTo>
                <a:lnTo>
                  <a:pt x="374650" y="33337"/>
                </a:lnTo>
                <a:lnTo>
                  <a:pt x="374650" y="42862"/>
                </a:lnTo>
                <a:lnTo>
                  <a:pt x="422275" y="42862"/>
                </a:lnTo>
                <a:lnTo>
                  <a:pt x="355600" y="76200"/>
                </a:lnTo>
                <a:close/>
              </a:path>
              <a:path w="431800" h="76200">
                <a:moveTo>
                  <a:pt x="355600" y="42862"/>
                </a:moveTo>
                <a:lnTo>
                  <a:pt x="0" y="42862"/>
                </a:lnTo>
                <a:lnTo>
                  <a:pt x="0" y="33337"/>
                </a:lnTo>
                <a:lnTo>
                  <a:pt x="355600" y="33337"/>
                </a:lnTo>
                <a:lnTo>
                  <a:pt x="355600" y="42862"/>
                </a:lnTo>
                <a:close/>
              </a:path>
              <a:path w="431800" h="76200">
                <a:moveTo>
                  <a:pt x="422275" y="42862"/>
                </a:moveTo>
                <a:lnTo>
                  <a:pt x="374650" y="42862"/>
                </a:lnTo>
                <a:lnTo>
                  <a:pt x="374650" y="33337"/>
                </a:lnTo>
                <a:lnTo>
                  <a:pt x="422275" y="33337"/>
                </a:lnTo>
                <a:lnTo>
                  <a:pt x="431800" y="38100"/>
                </a:lnTo>
                <a:lnTo>
                  <a:pt x="422275"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1" name="object 21"/>
          <p:cNvSpPr/>
          <p:nvPr/>
        </p:nvSpPr>
        <p:spPr>
          <a:xfrm>
            <a:off x="4301728" y="1895475"/>
            <a:ext cx="378619" cy="57150"/>
          </a:xfrm>
          <a:custGeom>
            <a:avLst/>
            <a:gdLst/>
            <a:ahLst/>
            <a:cxnLst/>
            <a:rect l="l" t="t" r="r" b="b"/>
            <a:pathLst>
              <a:path w="504825" h="76200">
                <a:moveTo>
                  <a:pt x="428625" y="76200"/>
                </a:moveTo>
                <a:lnTo>
                  <a:pt x="428625" y="0"/>
                </a:lnTo>
                <a:lnTo>
                  <a:pt x="495300" y="33337"/>
                </a:lnTo>
                <a:lnTo>
                  <a:pt x="447675" y="33337"/>
                </a:lnTo>
                <a:lnTo>
                  <a:pt x="447675" y="42862"/>
                </a:lnTo>
                <a:lnTo>
                  <a:pt x="495300" y="42862"/>
                </a:lnTo>
                <a:lnTo>
                  <a:pt x="428625" y="76200"/>
                </a:lnTo>
                <a:close/>
              </a:path>
              <a:path w="504825" h="76200">
                <a:moveTo>
                  <a:pt x="428625" y="42862"/>
                </a:moveTo>
                <a:lnTo>
                  <a:pt x="0" y="42862"/>
                </a:lnTo>
                <a:lnTo>
                  <a:pt x="0" y="33337"/>
                </a:lnTo>
                <a:lnTo>
                  <a:pt x="428625" y="33337"/>
                </a:lnTo>
                <a:lnTo>
                  <a:pt x="428625" y="42862"/>
                </a:lnTo>
                <a:close/>
              </a:path>
              <a:path w="504825" h="76200">
                <a:moveTo>
                  <a:pt x="495300" y="42862"/>
                </a:moveTo>
                <a:lnTo>
                  <a:pt x="447675" y="42862"/>
                </a:lnTo>
                <a:lnTo>
                  <a:pt x="447675" y="33337"/>
                </a:lnTo>
                <a:lnTo>
                  <a:pt x="495300" y="33337"/>
                </a:lnTo>
                <a:lnTo>
                  <a:pt x="504825" y="38100"/>
                </a:lnTo>
                <a:lnTo>
                  <a:pt x="495300"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2" name="object 22"/>
          <p:cNvSpPr/>
          <p:nvPr/>
        </p:nvSpPr>
        <p:spPr>
          <a:xfrm>
            <a:off x="5166122" y="1895475"/>
            <a:ext cx="432435" cy="57150"/>
          </a:xfrm>
          <a:custGeom>
            <a:avLst/>
            <a:gdLst/>
            <a:ahLst/>
            <a:cxnLst/>
            <a:rect l="l" t="t" r="r" b="b"/>
            <a:pathLst>
              <a:path w="576579" h="76200">
                <a:moveTo>
                  <a:pt x="500062" y="76200"/>
                </a:moveTo>
                <a:lnTo>
                  <a:pt x="500062" y="0"/>
                </a:lnTo>
                <a:lnTo>
                  <a:pt x="566737" y="33337"/>
                </a:lnTo>
                <a:lnTo>
                  <a:pt x="519112" y="33337"/>
                </a:lnTo>
                <a:lnTo>
                  <a:pt x="519112" y="42862"/>
                </a:lnTo>
                <a:lnTo>
                  <a:pt x="566737" y="42862"/>
                </a:lnTo>
                <a:lnTo>
                  <a:pt x="500062" y="76200"/>
                </a:lnTo>
                <a:close/>
              </a:path>
              <a:path w="576579" h="76200">
                <a:moveTo>
                  <a:pt x="500062" y="42862"/>
                </a:moveTo>
                <a:lnTo>
                  <a:pt x="0" y="42862"/>
                </a:lnTo>
                <a:lnTo>
                  <a:pt x="0" y="33337"/>
                </a:lnTo>
                <a:lnTo>
                  <a:pt x="500062" y="33337"/>
                </a:lnTo>
                <a:lnTo>
                  <a:pt x="500062" y="42862"/>
                </a:lnTo>
                <a:close/>
              </a:path>
              <a:path w="576579" h="76200">
                <a:moveTo>
                  <a:pt x="566737" y="42862"/>
                </a:moveTo>
                <a:lnTo>
                  <a:pt x="519112" y="42862"/>
                </a:lnTo>
                <a:lnTo>
                  <a:pt x="519112" y="33337"/>
                </a:lnTo>
                <a:lnTo>
                  <a:pt x="566737" y="33337"/>
                </a:lnTo>
                <a:lnTo>
                  <a:pt x="576262" y="38100"/>
                </a:lnTo>
                <a:lnTo>
                  <a:pt x="566737"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3" name="object 23"/>
          <p:cNvSpPr/>
          <p:nvPr/>
        </p:nvSpPr>
        <p:spPr>
          <a:xfrm>
            <a:off x="6030516" y="1895475"/>
            <a:ext cx="377666" cy="57150"/>
          </a:xfrm>
          <a:custGeom>
            <a:avLst/>
            <a:gdLst/>
            <a:ahLst/>
            <a:cxnLst/>
            <a:rect l="l" t="t" r="r" b="b"/>
            <a:pathLst>
              <a:path w="503554" h="76200">
                <a:moveTo>
                  <a:pt x="427037" y="76200"/>
                </a:moveTo>
                <a:lnTo>
                  <a:pt x="427037" y="0"/>
                </a:lnTo>
                <a:lnTo>
                  <a:pt x="493712" y="33337"/>
                </a:lnTo>
                <a:lnTo>
                  <a:pt x="446087" y="33337"/>
                </a:lnTo>
                <a:lnTo>
                  <a:pt x="446087" y="42862"/>
                </a:lnTo>
                <a:lnTo>
                  <a:pt x="493712" y="42862"/>
                </a:lnTo>
                <a:lnTo>
                  <a:pt x="427037" y="76200"/>
                </a:lnTo>
                <a:close/>
              </a:path>
              <a:path w="503554" h="76200">
                <a:moveTo>
                  <a:pt x="427037" y="42862"/>
                </a:moveTo>
                <a:lnTo>
                  <a:pt x="0" y="42862"/>
                </a:lnTo>
                <a:lnTo>
                  <a:pt x="0" y="33337"/>
                </a:lnTo>
                <a:lnTo>
                  <a:pt x="427037" y="33337"/>
                </a:lnTo>
                <a:lnTo>
                  <a:pt x="427037" y="42862"/>
                </a:lnTo>
                <a:close/>
              </a:path>
              <a:path w="503554" h="76200">
                <a:moveTo>
                  <a:pt x="493712" y="42862"/>
                </a:moveTo>
                <a:lnTo>
                  <a:pt x="446087" y="42862"/>
                </a:lnTo>
                <a:lnTo>
                  <a:pt x="446087" y="33337"/>
                </a:lnTo>
                <a:lnTo>
                  <a:pt x="493712" y="33337"/>
                </a:lnTo>
                <a:lnTo>
                  <a:pt x="503237" y="38100"/>
                </a:lnTo>
                <a:lnTo>
                  <a:pt x="493712"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4" name="object 24"/>
          <p:cNvSpPr/>
          <p:nvPr/>
        </p:nvSpPr>
        <p:spPr>
          <a:xfrm>
            <a:off x="2250281" y="1545431"/>
            <a:ext cx="4428173" cy="0"/>
          </a:xfrm>
          <a:custGeom>
            <a:avLst/>
            <a:gdLst/>
            <a:ahLst/>
            <a:cxnLst/>
            <a:rect l="l" t="t" r="r" b="b"/>
            <a:pathLst>
              <a:path w="5904230">
                <a:moveTo>
                  <a:pt x="0" y="0"/>
                </a:moveTo>
                <a:lnTo>
                  <a:pt x="5903912" y="0"/>
                </a:lnTo>
              </a:path>
            </a:pathLst>
          </a:custGeom>
          <a:ln w="9525">
            <a:solidFill>
              <a:srgbClr val="000000"/>
            </a:solidFill>
          </a:ln>
        </p:spPr>
        <p:txBody>
          <a:bodyPr wrap="square" lIns="0" tIns="0" rIns="0" bIns="0" rtlCol="0"/>
          <a:lstStyle/>
          <a:p>
            <a:pPr defTabSz="685800"/>
            <a:endParaRPr sz="1350">
              <a:solidFill>
                <a:prstClr val="black"/>
              </a:solidFill>
            </a:endParaRPr>
          </a:p>
        </p:txBody>
      </p:sp>
      <p:sp>
        <p:nvSpPr>
          <p:cNvPr id="25" name="object 25"/>
          <p:cNvSpPr/>
          <p:nvPr/>
        </p:nvSpPr>
        <p:spPr>
          <a:xfrm>
            <a:off x="6678215" y="1545431"/>
            <a:ext cx="0" cy="270510"/>
          </a:xfrm>
          <a:custGeom>
            <a:avLst/>
            <a:gdLst/>
            <a:ahLst/>
            <a:cxnLst/>
            <a:rect l="l" t="t" r="r" b="b"/>
            <a:pathLst>
              <a:path h="360680">
                <a:moveTo>
                  <a:pt x="0" y="0"/>
                </a:moveTo>
                <a:lnTo>
                  <a:pt x="0" y="360362"/>
                </a:lnTo>
              </a:path>
            </a:pathLst>
          </a:custGeom>
          <a:ln w="9525">
            <a:solidFill>
              <a:srgbClr val="000000"/>
            </a:solidFill>
          </a:ln>
        </p:spPr>
        <p:txBody>
          <a:bodyPr wrap="square" lIns="0" tIns="0" rIns="0" bIns="0" rtlCol="0"/>
          <a:lstStyle/>
          <a:p>
            <a:pPr defTabSz="685800"/>
            <a:endParaRPr sz="1350">
              <a:solidFill>
                <a:prstClr val="black"/>
              </a:solidFill>
            </a:endParaRPr>
          </a:p>
        </p:txBody>
      </p:sp>
      <p:sp>
        <p:nvSpPr>
          <p:cNvPr id="26" name="object 26"/>
          <p:cNvSpPr/>
          <p:nvPr/>
        </p:nvSpPr>
        <p:spPr>
          <a:xfrm>
            <a:off x="2221706" y="1545431"/>
            <a:ext cx="57150" cy="270510"/>
          </a:xfrm>
          <a:custGeom>
            <a:avLst/>
            <a:gdLst/>
            <a:ahLst/>
            <a:cxnLst/>
            <a:rect l="l" t="t" r="r" b="b"/>
            <a:pathLst>
              <a:path w="76200" h="360680">
                <a:moveTo>
                  <a:pt x="42862" y="303212"/>
                </a:moveTo>
                <a:lnTo>
                  <a:pt x="33337" y="303212"/>
                </a:lnTo>
                <a:lnTo>
                  <a:pt x="33337" y="0"/>
                </a:lnTo>
                <a:lnTo>
                  <a:pt x="42862" y="0"/>
                </a:lnTo>
                <a:lnTo>
                  <a:pt x="42862" y="303212"/>
                </a:lnTo>
                <a:close/>
              </a:path>
              <a:path w="76200" h="360680">
                <a:moveTo>
                  <a:pt x="38100" y="360362"/>
                </a:moveTo>
                <a:lnTo>
                  <a:pt x="0" y="284162"/>
                </a:lnTo>
                <a:lnTo>
                  <a:pt x="33337" y="284162"/>
                </a:lnTo>
                <a:lnTo>
                  <a:pt x="33337" y="303212"/>
                </a:lnTo>
                <a:lnTo>
                  <a:pt x="66675" y="303212"/>
                </a:lnTo>
                <a:lnTo>
                  <a:pt x="38100" y="360362"/>
                </a:lnTo>
                <a:close/>
              </a:path>
              <a:path w="76200" h="360680">
                <a:moveTo>
                  <a:pt x="66675" y="303212"/>
                </a:moveTo>
                <a:lnTo>
                  <a:pt x="42862" y="303212"/>
                </a:lnTo>
                <a:lnTo>
                  <a:pt x="42862" y="284162"/>
                </a:lnTo>
                <a:lnTo>
                  <a:pt x="76200" y="284162"/>
                </a:lnTo>
                <a:lnTo>
                  <a:pt x="66675" y="30321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7" name="object 27"/>
          <p:cNvSpPr/>
          <p:nvPr/>
        </p:nvSpPr>
        <p:spPr>
          <a:xfrm>
            <a:off x="3704034" y="3000375"/>
            <a:ext cx="1519238" cy="439579"/>
          </a:xfrm>
          <a:custGeom>
            <a:avLst/>
            <a:gdLst/>
            <a:ahLst/>
            <a:cxnLst/>
            <a:rect l="l" t="t" r="r" b="b"/>
            <a:pathLst>
              <a:path w="2025650" h="586104">
                <a:moveTo>
                  <a:pt x="2025650" y="585787"/>
                </a:moveTo>
                <a:lnTo>
                  <a:pt x="0" y="585787"/>
                </a:lnTo>
                <a:lnTo>
                  <a:pt x="0" y="0"/>
                </a:lnTo>
                <a:lnTo>
                  <a:pt x="2025650" y="0"/>
                </a:lnTo>
                <a:lnTo>
                  <a:pt x="2025650" y="4762"/>
                </a:lnTo>
                <a:lnTo>
                  <a:pt x="9525" y="4762"/>
                </a:lnTo>
                <a:lnTo>
                  <a:pt x="4762" y="9525"/>
                </a:lnTo>
                <a:lnTo>
                  <a:pt x="9525" y="9525"/>
                </a:lnTo>
                <a:lnTo>
                  <a:pt x="9525" y="576262"/>
                </a:lnTo>
                <a:lnTo>
                  <a:pt x="4762" y="576262"/>
                </a:lnTo>
                <a:lnTo>
                  <a:pt x="9525" y="581025"/>
                </a:lnTo>
                <a:lnTo>
                  <a:pt x="2025650" y="581025"/>
                </a:lnTo>
                <a:lnTo>
                  <a:pt x="2025650" y="585787"/>
                </a:lnTo>
                <a:close/>
              </a:path>
              <a:path w="2025650" h="586104">
                <a:moveTo>
                  <a:pt x="9525" y="9525"/>
                </a:moveTo>
                <a:lnTo>
                  <a:pt x="4762" y="9525"/>
                </a:lnTo>
                <a:lnTo>
                  <a:pt x="9525" y="4762"/>
                </a:lnTo>
                <a:lnTo>
                  <a:pt x="9525" y="9525"/>
                </a:lnTo>
                <a:close/>
              </a:path>
              <a:path w="2025650" h="586104">
                <a:moveTo>
                  <a:pt x="2016125" y="9525"/>
                </a:moveTo>
                <a:lnTo>
                  <a:pt x="9525" y="9525"/>
                </a:lnTo>
                <a:lnTo>
                  <a:pt x="9525" y="4762"/>
                </a:lnTo>
                <a:lnTo>
                  <a:pt x="2016125" y="4762"/>
                </a:lnTo>
                <a:lnTo>
                  <a:pt x="2016125" y="9525"/>
                </a:lnTo>
                <a:close/>
              </a:path>
              <a:path w="2025650" h="586104">
                <a:moveTo>
                  <a:pt x="2016125" y="581025"/>
                </a:moveTo>
                <a:lnTo>
                  <a:pt x="2016125" y="4762"/>
                </a:lnTo>
                <a:lnTo>
                  <a:pt x="2020887" y="9525"/>
                </a:lnTo>
                <a:lnTo>
                  <a:pt x="2025650" y="9525"/>
                </a:lnTo>
                <a:lnTo>
                  <a:pt x="2025650" y="576262"/>
                </a:lnTo>
                <a:lnTo>
                  <a:pt x="2020887" y="576262"/>
                </a:lnTo>
                <a:lnTo>
                  <a:pt x="2016125" y="581025"/>
                </a:lnTo>
                <a:close/>
              </a:path>
              <a:path w="2025650" h="586104">
                <a:moveTo>
                  <a:pt x="2025650" y="9525"/>
                </a:moveTo>
                <a:lnTo>
                  <a:pt x="2020887" y="9525"/>
                </a:lnTo>
                <a:lnTo>
                  <a:pt x="2016125" y="4762"/>
                </a:lnTo>
                <a:lnTo>
                  <a:pt x="2025650" y="4762"/>
                </a:lnTo>
                <a:lnTo>
                  <a:pt x="2025650" y="9525"/>
                </a:lnTo>
                <a:close/>
              </a:path>
              <a:path w="2025650" h="586104">
                <a:moveTo>
                  <a:pt x="9525" y="581025"/>
                </a:moveTo>
                <a:lnTo>
                  <a:pt x="4762" y="576262"/>
                </a:lnTo>
                <a:lnTo>
                  <a:pt x="9525" y="576262"/>
                </a:lnTo>
                <a:lnTo>
                  <a:pt x="9525" y="581025"/>
                </a:lnTo>
                <a:close/>
              </a:path>
              <a:path w="2025650" h="586104">
                <a:moveTo>
                  <a:pt x="2016125" y="581025"/>
                </a:moveTo>
                <a:lnTo>
                  <a:pt x="9525" y="581025"/>
                </a:lnTo>
                <a:lnTo>
                  <a:pt x="9525" y="576262"/>
                </a:lnTo>
                <a:lnTo>
                  <a:pt x="2016125" y="576262"/>
                </a:lnTo>
                <a:lnTo>
                  <a:pt x="2016125" y="581025"/>
                </a:lnTo>
                <a:close/>
              </a:path>
              <a:path w="2025650" h="586104">
                <a:moveTo>
                  <a:pt x="2025650" y="581025"/>
                </a:moveTo>
                <a:lnTo>
                  <a:pt x="2016125" y="581025"/>
                </a:lnTo>
                <a:lnTo>
                  <a:pt x="2020887" y="576262"/>
                </a:lnTo>
                <a:lnTo>
                  <a:pt x="2025650" y="576262"/>
                </a:lnTo>
                <a:lnTo>
                  <a:pt x="2025650" y="581025"/>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8" name="object 28"/>
          <p:cNvSpPr/>
          <p:nvPr/>
        </p:nvSpPr>
        <p:spPr>
          <a:xfrm>
            <a:off x="1759744" y="4026694"/>
            <a:ext cx="1519238" cy="439579"/>
          </a:xfrm>
          <a:custGeom>
            <a:avLst/>
            <a:gdLst/>
            <a:ahLst/>
            <a:cxnLst/>
            <a:rect l="l" t="t" r="r" b="b"/>
            <a:pathLst>
              <a:path w="2025650" h="586104">
                <a:moveTo>
                  <a:pt x="2025650" y="585787"/>
                </a:moveTo>
                <a:lnTo>
                  <a:pt x="0" y="585787"/>
                </a:lnTo>
                <a:lnTo>
                  <a:pt x="0" y="0"/>
                </a:lnTo>
                <a:lnTo>
                  <a:pt x="2025650" y="0"/>
                </a:lnTo>
                <a:lnTo>
                  <a:pt x="2025650" y="4762"/>
                </a:lnTo>
                <a:lnTo>
                  <a:pt x="9525" y="4762"/>
                </a:lnTo>
                <a:lnTo>
                  <a:pt x="4762" y="9525"/>
                </a:lnTo>
                <a:lnTo>
                  <a:pt x="9525" y="9525"/>
                </a:lnTo>
                <a:lnTo>
                  <a:pt x="9525" y="576262"/>
                </a:lnTo>
                <a:lnTo>
                  <a:pt x="4762" y="576262"/>
                </a:lnTo>
                <a:lnTo>
                  <a:pt x="9525" y="581025"/>
                </a:lnTo>
                <a:lnTo>
                  <a:pt x="2025650" y="581025"/>
                </a:lnTo>
                <a:lnTo>
                  <a:pt x="2025650" y="585787"/>
                </a:lnTo>
                <a:close/>
              </a:path>
              <a:path w="2025650" h="586104">
                <a:moveTo>
                  <a:pt x="9525" y="9525"/>
                </a:moveTo>
                <a:lnTo>
                  <a:pt x="4762" y="9525"/>
                </a:lnTo>
                <a:lnTo>
                  <a:pt x="9525" y="4762"/>
                </a:lnTo>
                <a:lnTo>
                  <a:pt x="9525" y="9525"/>
                </a:lnTo>
                <a:close/>
              </a:path>
              <a:path w="2025650" h="586104">
                <a:moveTo>
                  <a:pt x="2016125" y="9525"/>
                </a:moveTo>
                <a:lnTo>
                  <a:pt x="9525" y="9525"/>
                </a:lnTo>
                <a:lnTo>
                  <a:pt x="9525" y="4762"/>
                </a:lnTo>
                <a:lnTo>
                  <a:pt x="2016125" y="4762"/>
                </a:lnTo>
                <a:lnTo>
                  <a:pt x="2016125" y="9525"/>
                </a:lnTo>
                <a:close/>
              </a:path>
              <a:path w="2025650" h="586104">
                <a:moveTo>
                  <a:pt x="2016125" y="581025"/>
                </a:moveTo>
                <a:lnTo>
                  <a:pt x="2016125" y="4762"/>
                </a:lnTo>
                <a:lnTo>
                  <a:pt x="2020887" y="9525"/>
                </a:lnTo>
                <a:lnTo>
                  <a:pt x="2025650" y="9525"/>
                </a:lnTo>
                <a:lnTo>
                  <a:pt x="2025650" y="576262"/>
                </a:lnTo>
                <a:lnTo>
                  <a:pt x="2020887" y="576262"/>
                </a:lnTo>
                <a:lnTo>
                  <a:pt x="2016125" y="581025"/>
                </a:lnTo>
                <a:close/>
              </a:path>
              <a:path w="2025650" h="586104">
                <a:moveTo>
                  <a:pt x="2025650" y="9525"/>
                </a:moveTo>
                <a:lnTo>
                  <a:pt x="2020887" y="9525"/>
                </a:lnTo>
                <a:lnTo>
                  <a:pt x="2016125" y="4762"/>
                </a:lnTo>
                <a:lnTo>
                  <a:pt x="2025650" y="4762"/>
                </a:lnTo>
                <a:lnTo>
                  <a:pt x="2025650" y="9525"/>
                </a:lnTo>
                <a:close/>
              </a:path>
              <a:path w="2025650" h="586104">
                <a:moveTo>
                  <a:pt x="9525" y="581025"/>
                </a:moveTo>
                <a:lnTo>
                  <a:pt x="4762" y="576262"/>
                </a:lnTo>
                <a:lnTo>
                  <a:pt x="9525" y="576262"/>
                </a:lnTo>
                <a:lnTo>
                  <a:pt x="9525" y="581025"/>
                </a:lnTo>
                <a:close/>
              </a:path>
              <a:path w="2025650" h="586104">
                <a:moveTo>
                  <a:pt x="2016125" y="581025"/>
                </a:moveTo>
                <a:lnTo>
                  <a:pt x="9525" y="581025"/>
                </a:lnTo>
                <a:lnTo>
                  <a:pt x="9525" y="576262"/>
                </a:lnTo>
                <a:lnTo>
                  <a:pt x="2016125" y="576262"/>
                </a:lnTo>
                <a:lnTo>
                  <a:pt x="2016125" y="581025"/>
                </a:lnTo>
                <a:close/>
              </a:path>
              <a:path w="2025650" h="586104">
                <a:moveTo>
                  <a:pt x="2025650" y="581025"/>
                </a:moveTo>
                <a:lnTo>
                  <a:pt x="2016125" y="581025"/>
                </a:lnTo>
                <a:lnTo>
                  <a:pt x="2020887" y="576262"/>
                </a:lnTo>
                <a:lnTo>
                  <a:pt x="2025650" y="576262"/>
                </a:lnTo>
                <a:lnTo>
                  <a:pt x="2025650" y="581025"/>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29" name="object 29"/>
          <p:cNvSpPr txBox="1"/>
          <p:nvPr/>
        </p:nvSpPr>
        <p:spPr>
          <a:xfrm>
            <a:off x="1763649" y="4030217"/>
            <a:ext cx="1512570" cy="322685"/>
          </a:xfrm>
          <a:prstGeom prst="rect">
            <a:avLst/>
          </a:prstGeom>
          <a:solidFill>
            <a:srgbClr val="D90844"/>
          </a:solidFill>
        </p:spPr>
        <p:txBody>
          <a:bodyPr vert="horz" wrap="square" lIns="0" tIns="90964" rIns="0" bIns="0" rtlCol="0">
            <a:spAutoFit/>
          </a:bodyPr>
          <a:lstStyle/>
          <a:p>
            <a:pPr marL="180975" defTabSz="685800">
              <a:spcBef>
                <a:spcPts val="716"/>
              </a:spcBef>
            </a:pPr>
            <a:r>
              <a:rPr sz="1500" b="1" dirty="0">
                <a:solidFill>
                  <a:srgbClr val="FFFFFF"/>
                </a:solidFill>
                <a:latin typeface="宋体"/>
                <a:cs typeface="宋体"/>
              </a:rPr>
              <a:t>日常物流作</a:t>
            </a:r>
            <a:r>
              <a:rPr sz="1500" b="1" spc="-4" dirty="0">
                <a:solidFill>
                  <a:srgbClr val="FFFFFF"/>
                </a:solidFill>
                <a:latin typeface="宋体"/>
                <a:cs typeface="宋体"/>
              </a:rPr>
              <a:t>业</a:t>
            </a:r>
            <a:endParaRPr sz="1500">
              <a:solidFill>
                <a:prstClr val="black"/>
              </a:solidFill>
              <a:latin typeface="宋体"/>
              <a:cs typeface="宋体"/>
            </a:endParaRPr>
          </a:p>
        </p:txBody>
      </p:sp>
      <p:sp>
        <p:nvSpPr>
          <p:cNvPr id="30" name="object 30"/>
          <p:cNvSpPr/>
          <p:nvPr/>
        </p:nvSpPr>
        <p:spPr>
          <a:xfrm>
            <a:off x="3704034" y="4026694"/>
            <a:ext cx="1519238" cy="439579"/>
          </a:xfrm>
          <a:custGeom>
            <a:avLst/>
            <a:gdLst/>
            <a:ahLst/>
            <a:cxnLst/>
            <a:rect l="l" t="t" r="r" b="b"/>
            <a:pathLst>
              <a:path w="2025650" h="586104">
                <a:moveTo>
                  <a:pt x="2025650" y="585787"/>
                </a:moveTo>
                <a:lnTo>
                  <a:pt x="0" y="585787"/>
                </a:lnTo>
                <a:lnTo>
                  <a:pt x="0" y="0"/>
                </a:lnTo>
                <a:lnTo>
                  <a:pt x="2025650" y="0"/>
                </a:lnTo>
                <a:lnTo>
                  <a:pt x="2025650" y="4762"/>
                </a:lnTo>
                <a:lnTo>
                  <a:pt x="9525" y="4762"/>
                </a:lnTo>
                <a:lnTo>
                  <a:pt x="4762" y="9525"/>
                </a:lnTo>
                <a:lnTo>
                  <a:pt x="9525" y="9525"/>
                </a:lnTo>
                <a:lnTo>
                  <a:pt x="9525" y="576262"/>
                </a:lnTo>
                <a:lnTo>
                  <a:pt x="4762" y="576262"/>
                </a:lnTo>
                <a:lnTo>
                  <a:pt x="9525" y="581025"/>
                </a:lnTo>
                <a:lnTo>
                  <a:pt x="2025650" y="581025"/>
                </a:lnTo>
                <a:lnTo>
                  <a:pt x="2025650" y="585787"/>
                </a:lnTo>
                <a:close/>
              </a:path>
              <a:path w="2025650" h="586104">
                <a:moveTo>
                  <a:pt x="9525" y="9525"/>
                </a:moveTo>
                <a:lnTo>
                  <a:pt x="4762" y="9525"/>
                </a:lnTo>
                <a:lnTo>
                  <a:pt x="9525" y="4762"/>
                </a:lnTo>
                <a:lnTo>
                  <a:pt x="9525" y="9525"/>
                </a:lnTo>
                <a:close/>
              </a:path>
              <a:path w="2025650" h="586104">
                <a:moveTo>
                  <a:pt x="2016125" y="9525"/>
                </a:moveTo>
                <a:lnTo>
                  <a:pt x="9525" y="9525"/>
                </a:lnTo>
                <a:lnTo>
                  <a:pt x="9525" y="4762"/>
                </a:lnTo>
                <a:lnTo>
                  <a:pt x="2016125" y="4762"/>
                </a:lnTo>
                <a:lnTo>
                  <a:pt x="2016125" y="9525"/>
                </a:lnTo>
                <a:close/>
              </a:path>
              <a:path w="2025650" h="586104">
                <a:moveTo>
                  <a:pt x="2016125" y="581025"/>
                </a:moveTo>
                <a:lnTo>
                  <a:pt x="2016125" y="4762"/>
                </a:lnTo>
                <a:lnTo>
                  <a:pt x="2020887" y="9525"/>
                </a:lnTo>
                <a:lnTo>
                  <a:pt x="2025650" y="9525"/>
                </a:lnTo>
                <a:lnTo>
                  <a:pt x="2025650" y="576262"/>
                </a:lnTo>
                <a:lnTo>
                  <a:pt x="2020887" y="576262"/>
                </a:lnTo>
                <a:lnTo>
                  <a:pt x="2016125" y="581025"/>
                </a:lnTo>
                <a:close/>
              </a:path>
              <a:path w="2025650" h="586104">
                <a:moveTo>
                  <a:pt x="2025650" y="9525"/>
                </a:moveTo>
                <a:lnTo>
                  <a:pt x="2020887" y="9525"/>
                </a:lnTo>
                <a:lnTo>
                  <a:pt x="2016125" y="4762"/>
                </a:lnTo>
                <a:lnTo>
                  <a:pt x="2025650" y="4762"/>
                </a:lnTo>
                <a:lnTo>
                  <a:pt x="2025650" y="9525"/>
                </a:lnTo>
                <a:close/>
              </a:path>
              <a:path w="2025650" h="586104">
                <a:moveTo>
                  <a:pt x="9525" y="581025"/>
                </a:moveTo>
                <a:lnTo>
                  <a:pt x="4762" y="576262"/>
                </a:lnTo>
                <a:lnTo>
                  <a:pt x="9525" y="576262"/>
                </a:lnTo>
                <a:lnTo>
                  <a:pt x="9525" y="581025"/>
                </a:lnTo>
                <a:close/>
              </a:path>
              <a:path w="2025650" h="586104">
                <a:moveTo>
                  <a:pt x="2016125" y="581025"/>
                </a:moveTo>
                <a:lnTo>
                  <a:pt x="9525" y="581025"/>
                </a:lnTo>
                <a:lnTo>
                  <a:pt x="9525" y="576262"/>
                </a:lnTo>
                <a:lnTo>
                  <a:pt x="2016125" y="576262"/>
                </a:lnTo>
                <a:lnTo>
                  <a:pt x="2016125" y="581025"/>
                </a:lnTo>
                <a:close/>
              </a:path>
              <a:path w="2025650" h="586104">
                <a:moveTo>
                  <a:pt x="2025650" y="581025"/>
                </a:moveTo>
                <a:lnTo>
                  <a:pt x="2016125" y="581025"/>
                </a:lnTo>
                <a:lnTo>
                  <a:pt x="2020887" y="576262"/>
                </a:lnTo>
                <a:lnTo>
                  <a:pt x="2025650" y="576262"/>
                </a:lnTo>
                <a:lnTo>
                  <a:pt x="2025650" y="581025"/>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31" name="object 31"/>
          <p:cNvSpPr txBox="1"/>
          <p:nvPr/>
        </p:nvSpPr>
        <p:spPr>
          <a:xfrm>
            <a:off x="3707891" y="4030217"/>
            <a:ext cx="1512570" cy="322685"/>
          </a:xfrm>
          <a:prstGeom prst="rect">
            <a:avLst/>
          </a:prstGeom>
          <a:solidFill>
            <a:srgbClr val="D90844"/>
          </a:solidFill>
        </p:spPr>
        <p:txBody>
          <a:bodyPr vert="horz" wrap="square" lIns="0" tIns="90964" rIns="0" bIns="0" rtlCol="0">
            <a:spAutoFit/>
          </a:bodyPr>
          <a:lstStyle/>
          <a:p>
            <a:pPr marL="276701" defTabSz="685800">
              <a:spcBef>
                <a:spcPts val="716"/>
              </a:spcBef>
            </a:pPr>
            <a:r>
              <a:rPr sz="1500" b="1" dirty="0">
                <a:solidFill>
                  <a:srgbClr val="FFFFFF"/>
                </a:solidFill>
                <a:latin typeface="宋体"/>
                <a:cs typeface="宋体"/>
              </a:rPr>
              <a:t>寻找改善</a:t>
            </a:r>
            <a:r>
              <a:rPr sz="1500" b="1" spc="-4" dirty="0">
                <a:solidFill>
                  <a:srgbClr val="FFFFFF"/>
                </a:solidFill>
                <a:latin typeface="宋体"/>
                <a:cs typeface="宋体"/>
              </a:rPr>
              <a:t>点</a:t>
            </a:r>
            <a:endParaRPr sz="1500">
              <a:solidFill>
                <a:prstClr val="black"/>
              </a:solidFill>
              <a:latin typeface="宋体"/>
              <a:cs typeface="宋体"/>
            </a:endParaRPr>
          </a:p>
        </p:txBody>
      </p:sp>
      <p:sp>
        <p:nvSpPr>
          <p:cNvPr id="32" name="object 32"/>
          <p:cNvSpPr/>
          <p:nvPr/>
        </p:nvSpPr>
        <p:spPr>
          <a:xfrm>
            <a:off x="5865019" y="3053953"/>
            <a:ext cx="1519238" cy="439579"/>
          </a:xfrm>
          <a:custGeom>
            <a:avLst/>
            <a:gdLst/>
            <a:ahLst/>
            <a:cxnLst/>
            <a:rect l="l" t="t" r="r" b="b"/>
            <a:pathLst>
              <a:path w="2025650" h="586104">
                <a:moveTo>
                  <a:pt x="2025650" y="585787"/>
                </a:moveTo>
                <a:lnTo>
                  <a:pt x="0" y="585787"/>
                </a:lnTo>
                <a:lnTo>
                  <a:pt x="0" y="0"/>
                </a:lnTo>
                <a:lnTo>
                  <a:pt x="2025650" y="0"/>
                </a:lnTo>
                <a:lnTo>
                  <a:pt x="2025650" y="4762"/>
                </a:lnTo>
                <a:lnTo>
                  <a:pt x="9525" y="4762"/>
                </a:lnTo>
                <a:lnTo>
                  <a:pt x="4762" y="9525"/>
                </a:lnTo>
                <a:lnTo>
                  <a:pt x="9525" y="9525"/>
                </a:lnTo>
                <a:lnTo>
                  <a:pt x="9525" y="576262"/>
                </a:lnTo>
                <a:lnTo>
                  <a:pt x="4762" y="576262"/>
                </a:lnTo>
                <a:lnTo>
                  <a:pt x="9525" y="581025"/>
                </a:lnTo>
                <a:lnTo>
                  <a:pt x="2025650" y="581025"/>
                </a:lnTo>
                <a:lnTo>
                  <a:pt x="2025650" y="585787"/>
                </a:lnTo>
                <a:close/>
              </a:path>
              <a:path w="2025650" h="586104">
                <a:moveTo>
                  <a:pt x="9525" y="9525"/>
                </a:moveTo>
                <a:lnTo>
                  <a:pt x="4762" y="9525"/>
                </a:lnTo>
                <a:lnTo>
                  <a:pt x="9525" y="4762"/>
                </a:lnTo>
                <a:lnTo>
                  <a:pt x="9525" y="9525"/>
                </a:lnTo>
                <a:close/>
              </a:path>
              <a:path w="2025650" h="586104">
                <a:moveTo>
                  <a:pt x="2016125" y="9525"/>
                </a:moveTo>
                <a:lnTo>
                  <a:pt x="9525" y="9525"/>
                </a:lnTo>
                <a:lnTo>
                  <a:pt x="9525" y="4762"/>
                </a:lnTo>
                <a:lnTo>
                  <a:pt x="2016125" y="4762"/>
                </a:lnTo>
                <a:lnTo>
                  <a:pt x="2016125" y="9525"/>
                </a:lnTo>
                <a:close/>
              </a:path>
              <a:path w="2025650" h="586104">
                <a:moveTo>
                  <a:pt x="2016125" y="581025"/>
                </a:moveTo>
                <a:lnTo>
                  <a:pt x="2016125" y="4762"/>
                </a:lnTo>
                <a:lnTo>
                  <a:pt x="2020887" y="9525"/>
                </a:lnTo>
                <a:lnTo>
                  <a:pt x="2025650" y="9525"/>
                </a:lnTo>
                <a:lnTo>
                  <a:pt x="2025650" y="576262"/>
                </a:lnTo>
                <a:lnTo>
                  <a:pt x="2020887" y="576262"/>
                </a:lnTo>
                <a:lnTo>
                  <a:pt x="2016125" y="581025"/>
                </a:lnTo>
                <a:close/>
              </a:path>
              <a:path w="2025650" h="586104">
                <a:moveTo>
                  <a:pt x="2025650" y="9525"/>
                </a:moveTo>
                <a:lnTo>
                  <a:pt x="2020887" y="9525"/>
                </a:lnTo>
                <a:lnTo>
                  <a:pt x="2016125" y="4762"/>
                </a:lnTo>
                <a:lnTo>
                  <a:pt x="2025650" y="4762"/>
                </a:lnTo>
                <a:lnTo>
                  <a:pt x="2025650" y="9525"/>
                </a:lnTo>
                <a:close/>
              </a:path>
              <a:path w="2025650" h="586104">
                <a:moveTo>
                  <a:pt x="9525" y="581025"/>
                </a:moveTo>
                <a:lnTo>
                  <a:pt x="4762" y="576262"/>
                </a:lnTo>
                <a:lnTo>
                  <a:pt x="9525" y="576262"/>
                </a:lnTo>
                <a:lnTo>
                  <a:pt x="9525" y="581025"/>
                </a:lnTo>
                <a:close/>
              </a:path>
              <a:path w="2025650" h="586104">
                <a:moveTo>
                  <a:pt x="2016125" y="581025"/>
                </a:moveTo>
                <a:lnTo>
                  <a:pt x="9525" y="581025"/>
                </a:lnTo>
                <a:lnTo>
                  <a:pt x="9525" y="576262"/>
                </a:lnTo>
                <a:lnTo>
                  <a:pt x="2016125" y="576262"/>
                </a:lnTo>
                <a:lnTo>
                  <a:pt x="2016125" y="581025"/>
                </a:lnTo>
                <a:close/>
              </a:path>
              <a:path w="2025650" h="586104">
                <a:moveTo>
                  <a:pt x="2025650" y="581025"/>
                </a:moveTo>
                <a:lnTo>
                  <a:pt x="2016125" y="581025"/>
                </a:lnTo>
                <a:lnTo>
                  <a:pt x="2020887" y="576262"/>
                </a:lnTo>
                <a:lnTo>
                  <a:pt x="2025650" y="576262"/>
                </a:lnTo>
                <a:lnTo>
                  <a:pt x="2025650" y="581025"/>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33" name="object 33"/>
          <p:cNvSpPr txBox="1"/>
          <p:nvPr/>
        </p:nvSpPr>
        <p:spPr>
          <a:xfrm>
            <a:off x="5868162" y="3057525"/>
            <a:ext cx="1512570" cy="343364"/>
          </a:xfrm>
          <a:prstGeom prst="rect">
            <a:avLst/>
          </a:prstGeom>
          <a:solidFill>
            <a:srgbClr val="D90844"/>
          </a:solidFill>
        </p:spPr>
        <p:txBody>
          <a:bodyPr vert="horz" wrap="square" lIns="0" tIns="65723" rIns="0" bIns="0" rtlCol="0">
            <a:spAutoFit/>
          </a:bodyPr>
          <a:lstStyle/>
          <a:p>
            <a:pPr marL="296704" defTabSz="685800">
              <a:spcBef>
                <a:spcPts val="518"/>
              </a:spcBef>
            </a:pPr>
            <a:r>
              <a:rPr b="1" dirty="0">
                <a:solidFill>
                  <a:srgbClr val="FFFFFF"/>
                </a:solidFill>
                <a:latin typeface="宋体"/>
                <a:cs typeface="宋体"/>
              </a:rPr>
              <a:t>优化结</a:t>
            </a:r>
            <a:r>
              <a:rPr b="1" spc="-8" dirty="0">
                <a:solidFill>
                  <a:srgbClr val="FFFFFF"/>
                </a:solidFill>
                <a:latin typeface="宋体"/>
                <a:cs typeface="宋体"/>
              </a:rPr>
              <a:t>果</a:t>
            </a:r>
            <a:endParaRPr>
              <a:solidFill>
                <a:prstClr val="black"/>
              </a:solidFill>
              <a:latin typeface="宋体"/>
              <a:cs typeface="宋体"/>
            </a:endParaRPr>
          </a:p>
        </p:txBody>
      </p:sp>
      <p:sp>
        <p:nvSpPr>
          <p:cNvPr id="34" name="object 34"/>
          <p:cNvSpPr/>
          <p:nvPr/>
        </p:nvSpPr>
        <p:spPr>
          <a:xfrm>
            <a:off x="5868162" y="4030217"/>
            <a:ext cx="1512570" cy="432435"/>
          </a:xfrm>
          <a:custGeom>
            <a:avLst/>
            <a:gdLst/>
            <a:ahLst/>
            <a:cxnLst/>
            <a:rect l="l" t="t" r="r" b="b"/>
            <a:pathLst>
              <a:path w="2016759" h="576579">
                <a:moveTo>
                  <a:pt x="0" y="0"/>
                </a:moveTo>
                <a:lnTo>
                  <a:pt x="2016252" y="0"/>
                </a:lnTo>
                <a:lnTo>
                  <a:pt x="2016252" y="576072"/>
                </a:lnTo>
                <a:lnTo>
                  <a:pt x="0" y="576072"/>
                </a:lnTo>
                <a:lnTo>
                  <a:pt x="0" y="0"/>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35" name="object 35"/>
          <p:cNvSpPr/>
          <p:nvPr/>
        </p:nvSpPr>
        <p:spPr>
          <a:xfrm>
            <a:off x="5865019" y="4026694"/>
            <a:ext cx="1519238" cy="439579"/>
          </a:xfrm>
          <a:custGeom>
            <a:avLst/>
            <a:gdLst/>
            <a:ahLst/>
            <a:cxnLst/>
            <a:rect l="l" t="t" r="r" b="b"/>
            <a:pathLst>
              <a:path w="2025650" h="586104">
                <a:moveTo>
                  <a:pt x="2025650" y="585787"/>
                </a:moveTo>
                <a:lnTo>
                  <a:pt x="0" y="585787"/>
                </a:lnTo>
                <a:lnTo>
                  <a:pt x="0" y="0"/>
                </a:lnTo>
                <a:lnTo>
                  <a:pt x="2025650" y="0"/>
                </a:lnTo>
                <a:lnTo>
                  <a:pt x="2025650" y="4762"/>
                </a:lnTo>
                <a:lnTo>
                  <a:pt x="9525" y="4762"/>
                </a:lnTo>
                <a:lnTo>
                  <a:pt x="4762" y="9525"/>
                </a:lnTo>
                <a:lnTo>
                  <a:pt x="9525" y="9525"/>
                </a:lnTo>
                <a:lnTo>
                  <a:pt x="9525" y="576262"/>
                </a:lnTo>
                <a:lnTo>
                  <a:pt x="4762" y="576262"/>
                </a:lnTo>
                <a:lnTo>
                  <a:pt x="9525" y="581025"/>
                </a:lnTo>
                <a:lnTo>
                  <a:pt x="2025650" y="581025"/>
                </a:lnTo>
                <a:lnTo>
                  <a:pt x="2025650" y="585787"/>
                </a:lnTo>
                <a:close/>
              </a:path>
              <a:path w="2025650" h="586104">
                <a:moveTo>
                  <a:pt x="9525" y="9525"/>
                </a:moveTo>
                <a:lnTo>
                  <a:pt x="4762" y="9525"/>
                </a:lnTo>
                <a:lnTo>
                  <a:pt x="9525" y="4762"/>
                </a:lnTo>
                <a:lnTo>
                  <a:pt x="9525" y="9525"/>
                </a:lnTo>
                <a:close/>
              </a:path>
              <a:path w="2025650" h="586104">
                <a:moveTo>
                  <a:pt x="2016125" y="9525"/>
                </a:moveTo>
                <a:lnTo>
                  <a:pt x="9525" y="9525"/>
                </a:lnTo>
                <a:lnTo>
                  <a:pt x="9525" y="4762"/>
                </a:lnTo>
                <a:lnTo>
                  <a:pt x="2016125" y="4762"/>
                </a:lnTo>
                <a:lnTo>
                  <a:pt x="2016125" y="9525"/>
                </a:lnTo>
                <a:close/>
              </a:path>
              <a:path w="2025650" h="586104">
                <a:moveTo>
                  <a:pt x="2016125" y="581025"/>
                </a:moveTo>
                <a:lnTo>
                  <a:pt x="2016125" y="4762"/>
                </a:lnTo>
                <a:lnTo>
                  <a:pt x="2020887" y="9525"/>
                </a:lnTo>
                <a:lnTo>
                  <a:pt x="2025650" y="9525"/>
                </a:lnTo>
                <a:lnTo>
                  <a:pt x="2025650" y="576262"/>
                </a:lnTo>
                <a:lnTo>
                  <a:pt x="2020887" y="576262"/>
                </a:lnTo>
                <a:lnTo>
                  <a:pt x="2016125" y="581025"/>
                </a:lnTo>
                <a:close/>
              </a:path>
              <a:path w="2025650" h="586104">
                <a:moveTo>
                  <a:pt x="2025650" y="9525"/>
                </a:moveTo>
                <a:lnTo>
                  <a:pt x="2020887" y="9525"/>
                </a:lnTo>
                <a:lnTo>
                  <a:pt x="2016125" y="4762"/>
                </a:lnTo>
                <a:lnTo>
                  <a:pt x="2025650" y="4762"/>
                </a:lnTo>
                <a:lnTo>
                  <a:pt x="2025650" y="9525"/>
                </a:lnTo>
                <a:close/>
              </a:path>
              <a:path w="2025650" h="586104">
                <a:moveTo>
                  <a:pt x="9525" y="581025"/>
                </a:moveTo>
                <a:lnTo>
                  <a:pt x="4762" y="576262"/>
                </a:lnTo>
                <a:lnTo>
                  <a:pt x="9525" y="576262"/>
                </a:lnTo>
                <a:lnTo>
                  <a:pt x="9525" y="581025"/>
                </a:lnTo>
                <a:close/>
              </a:path>
              <a:path w="2025650" h="586104">
                <a:moveTo>
                  <a:pt x="2016125" y="581025"/>
                </a:moveTo>
                <a:lnTo>
                  <a:pt x="9525" y="581025"/>
                </a:lnTo>
                <a:lnTo>
                  <a:pt x="9525" y="576262"/>
                </a:lnTo>
                <a:lnTo>
                  <a:pt x="2016125" y="576262"/>
                </a:lnTo>
                <a:lnTo>
                  <a:pt x="2016125" y="581025"/>
                </a:lnTo>
                <a:close/>
              </a:path>
              <a:path w="2025650" h="586104">
                <a:moveTo>
                  <a:pt x="2025650" y="581025"/>
                </a:moveTo>
                <a:lnTo>
                  <a:pt x="2016125" y="581025"/>
                </a:lnTo>
                <a:lnTo>
                  <a:pt x="2020887" y="576262"/>
                </a:lnTo>
                <a:lnTo>
                  <a:pt x="2025650" y="576262"/>
                </a:lnTo>
                <a:lnTo>
                  <a:pt x="2025650" y="581025"/>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36" name="object 36"/>
          <p:cNvSpPr/>
          <p:nvPr/>
        </p:nvSpPr>
        <p:spPr>
          <a:xfrm>
            <a:off x="6242455" y="4141623"/>
            <a:ext cx="784946" cy="21729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37" name="object 37"/>
          <p:cNvSpPr txBox="1"/>
          <p:nvPr/>
        </p:nvSpPr>
        <p:spPr>
          <a:xfrm>
            <a:off x="3707891" y="3003804"/>
            <a:ext cx="1512570" cy="313547"/>
          </a:xfrm>
          <a:prstGeom prst="rect">
            <a:avLst/>
          </a:prstGeom>
          <a:solidFill>
            <a:srgbClr val="D90844"/>
          </a:solidFill>
        </p:spPr>
        <p:txBody>
          <a:bodyPr vert="horz" wrap="square" lIns="0" tIns="81915" rIns="0" bIns="0" rtlCol="0">
            <a:spAutoFit/>
          </a:bodyPr>
          <a:lstStyle/>
          <a:p>
            <a:pPr marL="181928" defTabSz="685800">
              <a:spcBef>
                <a:spcPts val="645"/>
              </a:spcBef>
            </a:pPr>
            <a:r>
              <a:rPr sz="1500" b="1" dirty="0">
                <a:solidFill>
                  <a:srgbClr val="FFFFFF"/>
                </a:solidFill>
                <a:latin typeface="宋体"/>
                <a:cs typeface="宋体"/>
              </a:rPr>
              <a:t>综合分析结</a:t>
            </a:r>
            <a:r>
              <a:rPr sz="1500" b="1" spc="-4" dirty="0">
                <a:solidFill>
                  <a:srgbClr val="FFFFFF"/>
                </a:solidFill>
                <a:latin typeface="宋体"/>
                <a:cs typeface="宋体"/>
              </a:rPr>
              <a:t>果</a:t>
            </a:r>
            <a:endParaRPr sz="1500">
              <a:solidFill>
                <a:prstClr val="black"/>
              </a:solidFill>
              <a:latin typeface="宋体"/>
              <a:cs typeface="宋体"/>
            </a:endParaRPr>
          </a:p>
        </p:txBody>
      </p:sp>
      <p:sp>
        <p:nvSpPr>
          <p:cNvPr id="38" name="object 38"/>
          <p:cNvSpPr txBox="1"/>
          <p:nvPr/>
        </p:nvSpPr>
        <p:spPr>
          <a:xfrm>
            <a:off x="3343275" y="4517707"/>
            <a:ext cx="2313623" cy="286617"/>
          </a:xfrm>
          <a:prstGeom prst="rect">
            <a:avLst/>
          </a:prstGeom>
        </p:spPr>
        <p:txBody>
          <a:bodyPr vert="horz" wrap="square" lIns="0" tIns="9525" rIns="0" bIns="0" rtlCol="0">
            <a:spAutoFit/>
          </a:bodyPr>
          <a:lstStyle/>
          <a:p>
            <a:pPr marL="9525" defTabSz="685800">
              <a:spcBef>
                <a:spcPts val="75"/>
              </a:spcBef>
            </a:pPr>
            <a:r>
              <a:rPr b="1" dirty="0">
                <a:solidFill>
                  <a:srgbClr val="FFFFFF"/>
                </a:solidFill>
                <a:latin typeface="宋体"/>
                <a:cs typeface="宋体"/>
              </a:rPr>
              <a:t>物流成本日常控制系</a:t>
            </a:r>
            <a:r>
              <a:rPr b="1" spc="-8" dirty="0">
                <a:solidFill>
                  <a:srgbClr val="FFFFFF"/>
                </a:solidFill>
                <a:latin typeface="宋体"/>
                <a:cs typeface="宋体"/>
              </a:rPr>
              <a:t>统</a:t>
            </a:r>
            <a:endParaRPr>
              <a:solidFill>
                <a:prstClr val="black"/>
              </a:solidFill>
              <a:latin typeface="宋体"/>
              <a:cs typeface="宋体"/>
            </a:endParaRPr>
          </a:p>
        </p:txBody>
      </p:sp>
      <p:sp>
        <p:nvSpPr>
          <p:cNvPr id="39" name="object 39"/>
          <p:cNvSpPr/>
          <p:nvPr/>
        </p:nvSpPr>
        <p:spPr>
          <a:xfrm>
            <a:off x="3275409" y="4217194"/>
            <a:ext cx="378619" cy="57150"/>
          </a:xfrm>
          <a:custGeom>
            <a:avLst/>
            <a:gdLst/>
            <a:ahLst/>
            <a:cxnLst/>
            <a:rect l="l" t="t" r="r" b="b"/>
            <a:pathLst>
              <a:path w="504825" h="76200">
                <a:moveTo>
                  <a:pt x="428625" y="76200"/>
                </a:moveTo>
                <a:lnTo>
                  <a:pt x="428625" y="0"/>
                </a:lnTo>
                <a:lnTo>
                  <a:pt x="495300" y="33337"/>
                </a:lnTo>
                <a:lnTo>
                  <a:pt x="447675" y="33337"/>
                </a:lnTo>
                <a:lnTo>
                  <a:pt x="447675" y="42862"/>
                </a:lnTo>
                <a:lnTo>
                  <a:pt x="495300" y="42862"/>
                </a:lnTo>
                <a:lnTo>
                  <a:pt x="428625" y="76200"/>
                </a:lnTo>
                <a:close/>
              </a:path>
              <a:path w="504825" h="76200">
                <a:moveTo>
                  <a:pt x="428625" y="42862"/>
                </a:moveTo>
                <a:lnTo>
                  <a:pt x="0" y="42862"/>
                </a:lnTo>
                <a:lnTo>
                  <a:pt x="0" y="33337"/>
                </a:lnTo>
                <a:lnTo>
                  <a:pt x="428625" y="33337"/>
                </a:lnTo>
                <a:lnTo>
                  <a:pt x="428625" y="42862"/>
                </a:lnTo>
                <a:close/>
              </a:path>
              <a:path w="504825" h="76200">
                <a:moveTo>
                  <a:pt x="495300" y="42862"/>
                </a:moveTo>
                <a:lnTo>
                  <a:pt x="447675" y="42862"/>
                </a:lnTo>
                <a:lnTo>
                  <a:pt x="447675" y="33337"/>
                </a:lnTo>
                <a:lnTo>
                  <a:pt x="495300" y="33337"/>
                </a:lnTo>
                <a:lnTo>
                  <a:pt x="504825" y="38100"/>
                </a:lnTo>
                <a:lnTo>
                  <a:pt x="495300"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0" name="object 40"/>
          <p:cNvSpPr/>
          <p:nvPr/>
        </p:nvSpPr>
        <p:spPr>
          <a:xfrm>
            <a:off x="5219700" y="4217194"/>
            <a:ext cx="594360" cy="57150"/>
          </a:xfrm>
          <a:custGeom>
            <a:avLst/>
            <a:gdLst/>
            <a:ahLst/>
            <a:cxnLst/>
            <a:rect l="l" t="t" r="r" b="b"/>
            <a:pathLst>
              <a:path w="792479" h="76200">
                <a:moveTo>
                  <a:pt x="715962" y="76200"/>
                </a:moveTo>
                <a:lnTo>
                  <a:pt x="715962" y="0"/>
                </a:lnTo>
                <a:lnTo>
                  <a:pt x="782637" y="33337"/>
                </a:lnTo>
                <a:lnTo>
                  <a:pt x="735012" y="33337"/>
                </a:lnTo>
                <a:lnTo>
                  <a:pt x="735012" y="42862"/>
                </a:lnTo>
                <a:lnTo>
                  <a:pt x="782637" y="42862"/>
                </a:lnTo>
                <a:lnTo>
                  <a:pt x="715962" y="76200"/>
                </a:lnTo>
                <a:close/>
              </a:path>
              <a:path w="792479" h="76200">
                <a:moveTo>
                  <a:pt x="715962" y="42862"/>
                </a:moveTo>
                <a:lnTo>
                  <a:pt x="0" y="42862"/>
                </a:lnTo>
                <a:lnTo>
                  <a:pt x="0" y="33337"/>
                </a:lnTo>
                <a:lnTo>
                  <a:pt x="715962" y="33337"/>
                </a:lnTo>
                <a:lnTo>
                  <a:pt x="715962" y="42862"/>
                </a:lnTo>
                <a:close/>
              </a:path>
              <a:path w="792479" h="76200">
                <a:moveTo>
                  <a:pt x="782637" y="42862"/>
                </a:moveTo>
                <a:lnTo>
                  <a:pt x="735012" y="42862"/>
                </a:lnTo>
                <a:lnTo>
                  <a:pt x="735012" y="33337"/>
                </a:lnTo>
                <a:lnTo>
                  <a:pt x="782637" y="33337"/>
                </a:lnTo>
                <a:lnTo>
                  <a:pt x="792162" y="38100"/>
                </a:lnTo>
                <a:lnTo>
                  <a:pt x="782637" y="42862"/>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1" name="object 41"/>
          <p:cNvSpPr/>
          <p:nvPr/>
        </p:nvSpPr>
        <p:spPr>
          <a:xfrm>
            <a:off x="6541294" y="3489722"/>
            <a:ext cx="57150" cy="540544"/>
          </a:xfrm>
          <a:custGeom>
            <a:avLst/>
            <a:gdLst/>
            <a:ahLst/>
            <a:cxnLst/>
            <a:rect l="l" t="t" r="r" b="b"/>
            <a:pathLst>
              <a:path w="76200" h="720725">
                <a:moveTo>
                  <a:pt x="33337" y="76200"/>
                </a:moveTo>
                <a:lnTo>
                  <a:pt x="0" y="76200"/>
                </a:lnTo>
                <a:lnTo>
                  <a:pt x="38100" y="0"/>
                </a:lnTo>
                <a:lnTo>
                  <a:pt x="66675" y="57150"/>
                </a:lnTo>
                <a:lnTo>
                  <a:pt x="33337" y="57150"/>
                </a:lnTo>
                <a:lnTo>
                  <a:pt x="33337" y="76200"/>
                </a:lnTo>
                <a:close/>
              </a:path>
              <a:path w="76200" h="720725">
                <a:moveTo>
                  <a:pt x="42862" y="720725"/>
                </a:moveTo>
                <a:lnTo>
                  <a:pt x="33337" y="720725"/>
                </a:lnTo>
                <a:lnTo>
                  <a:pt x="33337" y="57150"/>
                </a:lnTo>
                <a:lnTo>
                  <a:pt x="42862" y="57150"/>
                </a:lnTo>
                <a:lnTo>
                  <a:pt x="42862" y="720725"/>
                </a:lnTo>
                <a:close/>
              </a:path>
              <a:path w="76200" h="720725">
                <a:moveTo>
                  <a:pt x="76200" y="76200"/>
                </a:moveTo>
                <a:lnTo>
                  <a:pt x="42862" y="76200"/>
                </a:lnTo>
                <a:lnTo>
                  <a:pt x="42862" y="57150"/>
                </a:lnTo>
                <a:lnTo>
                  <a:pt x="66675" y="57150"/>
                </a:lnTo>
                <a:lnTo>
                  <a:pt x="76200" y="76200"/>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2" name="object 42"/>
          <p:cNvSpPr/>
          <p:nvPr/>
        </p:nvSpPr>
        <p:spPr>
          <a:xfrm>
            <a:off x="6649640" y="2085975"/>
            <a:ext cx="57150" cy="971550"/>
          </a:xfrm>
          <a:custGeom>
            <a:avLst/>
            <a:gdLst/>
            <a:ahLst/>
            <a:cxnLst/>
            <a:rect l="l" t="t" r="r" b="b"/>
            <a:pathLst>
              <a:path w="76200" h="1295400">
                <a:moveTo>
                  <a:pt x="33337" y="76200"/>
                </a:moveTo>
                <a:lnTo>
                  <a:pt x="0" y="76200"/>
                </a:lnTo>
                <a:lnTo>
                  <a:pt x="38100" y="0"/>
                </a:lnTo>
                <a:lnTo>
                  <a:pt x="66675" y="57150"/>
                </a:lnTo>
                <a:lnTo>
                  <a:pt x="33337" y="57150"/>
                </a:lnTo>
                <a:lnTo>
                  <a:pt x="33337" y="76200"/>
                </a:lnTo>
                <a:close/>
              </a:path>
              <a:path w="76200" h="1295400">
                <a:moveTo>
                  <a:pt x="42862" y="1295400"/>
                </a:moveTo>
                <a:lnTo>
                  <a:pt x="33337" y="1295400"/>
                </a:lnTo>
                <a:lnTo>
                  <a:pt x="33337" y="57150"/>
                </a:lnTo>
                <a:lnTo>
                  <a:pt x="42862" y="57150"/>
                </a:lnTo>
                <a:lnTo>
                  <a:pt x="42862" y="1295400"/>
                </a:lnTo>
                <a:close/>
              </a:path>
              <a:path w="76200" h="1295400">
                <a:moveTo>
                  <a:pt x="76200" y="76200"/>
                </a:moveTo>
                <a:lnTo>
                  <a:pt x="42862" y="76200"/>
                </a:lnTo>
                <a:lnTo>
                  <a:pt x="42862" y="57150"/>
                </a:lnTo>
                <a:lnTo>
                  <a:pt x="66675" y="57150"/>
                </a:lnTo>
                <a:lnTo>
                  <a:pt x="76200" y="76200"/>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3" name="object 43"/>
          <p:cNvSpPr/>
          <p:nvPr/>
        </p:nvSpPr>
        <p:spPr>
          <a:xfrm>
            <a:off x="4381500" y="3436144"/>
            <a:ext cx="57150" cy="539591"/>
          </a:xfrm>
          <a:custGeom>
            <a:avLst/>
            <a:gdLst/>
            <a:ahLst/>
            <a:cxnLst/>
            <a:rect l="l" t="t" r="r" b="b"/>
            <a:pathLst>
              <a:path w="76200" h="719454">
                <a:moveTo>
                  <a:pt x="42862" y="661987"/>
                </a:moveTo>
                <a:lnTo>
                  <a:pt x="33337" y="661987"/>
                </a:lnTo>
                <a:lnTo>
                  <a:pt x="33337" y="0"/>
                </a:lnTo>
                <a:lnTo>
                  <a:pt x="42862" y="0"/>
                </a:lnTo>
                <a:lnTo>
                  <a:pt x="42862" y="661987"/>
                </a:lnTo>
                <a:close/>
              </a:path>
              <a:path w="76200" h="719454">
                <a:moveTo>
                  <a:pt x="38100" y="719137"/>
                </a:moveTo>
                <a:lnTo>
                  <a:pt x="0" y="642937"/>
                </a:lnTo>
                <a:lnTo>
                  <a:pt x="33337" y="642937"/>
                </a:lnTo>
                <a:lnTo>
                  <a:pt x="33337" y="661987"/>
                </a:lnTo>
                <a:lnTo>
                  <a:pt x="66675" y="661987"/>
                </a:lnTo>
                <a:lnTo>
                  <a:pt x="38100" y="719137"/>
                </a:lnTo>
                <a:close/>
              </a:path>
              <a:path w="76200" h="719454">
                <a:moveTo>
                  <a:pt x="66675" y="661987"/>
                </a:moveTo>
                <a:lnTo>
                  <a:pt x="42862" y="661987"/>
                </a:lnTo>
                <a:lnTo>
                  <a:pt x="42862" y="642937"/>
                </a:lnTo>
                <a:lnTo>
                  <a:pt x="76200" y="642937"/>
                </a:lnTo>
                <a:lnTo>
                  <a:pt x="66675" y="661987"/>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4" name="object 44"/>
          <p:cNvSpPr/>
          <p:nvPr/>
        </p:nvSpPr>
        <p:spPr>
          <a:xfrm>
            <a:off x="4381500" y="2463403"/>
            <a:ext cx="57150" cy="487204"/>
          </a:xfrm>
          <a:custGeom>
            <a:avLst/>
            <a:gdLst/>
            <a:ahLst/>
            <a:cxnLst/>
            <a:rect l="l" t="t" r="r" b="b"/>
            <a:pathLst>
              <a:path w="76200" h="649604">
                <a:moveTo>
                  <a:pt x="42862" y="592137"/>
                </a:moveTo>
                <a:lnTo>
                  <a:pt x="33337" y="592137"/>
                </a:lnTo>
                <a:lnTo>
                  <a:pt x="33337" y="0"/>
                </a:lnTo>
                <a:lnTo>
                  <a:pt x="42862" y="0"/>
                </a:lnTo>
                <a:lnTo>
                  <a:pt x="42862" y="592137"/>
                </a:lnTo>
                <a:close/>
              </a:path>
              <a:path w="76200" h="649604">
                <a:moveTo>
                  <a:pt x="38100" y="649287"/>
                </a:moveTo>
                <a:lnTo>
                  <a:pt x="0" y="573087"/>
                </a:lnTo>
                <a:lnTo>
                  <a:pt x="33337" y="573087"/>
                </a:lnTo>
                <a:lnTo>
                  <a:pt x="33337" y="592137"/>
                </a:lnTo>
                <a:lnTo>
                  <a:pt x="66675" y="592137"/>
                </a:lnTo>
                <a:lnTo>
                  <a:pt x="38100" y="649287"/>
                </a:lnTo>
                <a:close/>
              </a:path>
              <a:path w="76200" h="649604">
                <a:moveTo>
                  <a:pt x="66675" y="592137"/>
                </a:moveTo>
                <a:lnTo>
                  <a:pt x="42862" y="592137"/>
                </a:lnTo>
                <a:lnTo>
                  <a:pt x="42862" y="573087"/>
                </a:lnTo>
                <a:lnTo>
                  <a:pt x="76200" y="573087"/>
                </a:lnTo>
                <a:lnTo>
                  <a:pt x="66675" y="592137"/>
                </a:lnTo>
                <a:close/>
              </a:path>
            </a:pathLst>
          </a:custGeom>
          <a:solidFill>
            <a:srgbClr val="000000"/>
          </a:solidFill>
        </p:spPr>
        <p:txBody>
          <a:bodyPr wrap="square" lIns="0" tIns="0" rIns="0" bIns="0" rtlCol="0"/>
          <a:lstStyle/>
          <a:p>
            <a:pPr defTabSz="685800"/>
            <a:endParaRPr sz="1350">
              <a:solidFill>
                <a:prstClr val="black"/>
              </a:solidFill>
            </a:endParaRPr>
          </a:p>
        </p:txBody>
      </p:sp>
      <p:sp>
        <p:nvSpPr>
          <p:cNvPr id="45" name="object 45"/>
          <p:cNvSpPr/>
          <p:nvPr/>
        </p:nvSpPr>
        <p:spPr>
          <a:xfrm>
            <a:off x="3113484" y="2463403"/>
            <a:ext cx="1837373" cy="0"/>
          </a:xfrm>
          <a:custGeom>
            <a:avLst/>
            <a:gdLst/>
            <a:ahLst/>
            <a:cxnLst/>
            <a:rect l="l" t="t" r="r" b="b"/>
            <a:pathLst>
              <a:path w="2449829">
                <a:moveTo>
                  <a:pt x="0" y="0"/>
                </a:moveTo>
                <a:lnTo>
                  <a:pt x="2449512" y="0"/>
                </a:lnTo>
              </a:path>
            </a:pathLst>
          </a:custGeom>
          <a:ln w="9525">
            <a:solidFill>
              <a:srgbClr val="000000"/>
            </a:solidFill>
          </a:ln>
        </p:spPr>
        <p:txBody>
          <a:bodyPr wrap="square" lIns="0" tIns="0" rIns="0" bIns="0" rtlCol="0"/>
          <a:lstStyle/>
          <a:p>
            <a:pPr defTabSz="685800"/>
            <a:endParaRPr sz="1350">
              <a:solidFill>
                <a:prstClr val="black"/>
              </a:solidFill>
            </a:endParaRPr>
          </a:p>
        </p:txBody>
      </p:sp>
      <p:sp>
        <p:nvSpPr>
          <p:cNvPr id="46" name="object 46"/>
          <p:cNvSpPr/>
          <p:nvPr/>
        </p:nvSpPr>
        <p:spPr>
          <a:xfrm>
            <a:off x="3113484" y="2031206"/>
            <a:ext cx="0" cy="432435"/>
          </a:xfrm>
          <a:custGeom>
            <a:avLst/>
            <a:gdLst/>
            <a:ahLst/>
            <a:cxnLst/>
            <a:rect l="l" t="t" r="r" b="b"/>
            <a:pathLst>
              <a:path h="576579">
                <a:moveTo>
                  <a:pt x="0" y="0"/>
                </a:moveTo>
                <a:lnTo>
                  <a:pt x="0" y="576262"/>
                </a:lnTo>
              </a:path>
            </a:pathLst>
          </a:custGeom>
          <a:ln w="9525">
            <a:solidFill>
              <a:srgbClr val="000000"/>
            </a:solidFill>
          </a:ln>
        </p:spPr>
        <p:txBody>
          <a:bodyPr wrap="square" lIns="0" tIns="0" rIns="0" bIns="0" rtlCol="0"/>
          <a:lstStyle/>
          <a:p>
            <a:pPr defTabSz="685800"/>
            <a:endParaRPr sz="1350">
              <a:solidFill>
                <a:prstClr val="black"/>
              </a:solidFill>
            </a:endParaRPr>
          </a:p>
        </p:txBody>
      </p:sp>
      <p:sp>
        <p:nvSpPr>
          <p:cNvPr id="47" name="object 47"/>
          <p:cNvSpPr/>
          <p:nvPr/>
        </p:nvSpPr>
        <p:spPr>
          <a:xfrm>
            <a:off x="4950619" y="2085976"/>
            <a:ext cx="0" cy="377666"/>
          </a:xfrm>
          <a:custGeom>
            <a:avLst/>
            <a:gdLst/>
            <a:ahLst/>
            <a:cxnLst/>
            <a:rect l="l" t="t" r="r" b="b"/>
            <a:pathLst>
              <a:path h="503554">
                <a:moveTo>
                  <a:pt x="0" y="0"/>
                </a:moveTo>
                <a:lnTo>
                  <a:pt x="0" y="503237"/>
                </a:lnTo>
              </a:path>
            </a:pathLst>
          </a:custGeom>
          <a:ln w="9525">
            <a:solidFill>
              <a:srgbClr val="000000"/>
            </a:solidFill>
          </a:ln>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40617532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三、物流成本</a:t>
              </a:r>
              <a:r>
                <a:rPr lang="zh-CN" altLang="en-US" b="1" dirty="0" smtClean="0">
                  <a:solidFill>
                    <a:srgbClr val="0474B6"/>
                  </a:solidFill>
                  <a:latin typeface="华文楷体" panose="02010600040101010101" pitchFamily="2" charset="-122"/>
                  <a:ea typeface="华文楷体" panose="02010600040101010101" pitchFamily="2" charset="-122"/>
                </a:rPr>
                <a:t>管理</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553998"/>
          </a:xfrm>
          <a:prstGeom prst="rect">
            <a:avLst/>
          </a:prstGeom>
          <a:noFill/>
        </p:spPr>
        <p:txBody>
          <a:bodyPr wrap="square" rtlCol="0" anchor="t">
            <a:spAutoFit/>
          </a:bodyPr>
          <a:lstStyle/>
          <a:p>
            <a:pPr algn="just">
              <a:lnSpc>
                <a:spcPct val="150000"/>
              </a:lnSpc>
            </a:pPr>
            <a:r>
              <a:rPr lang="zh-CN" altLang="en-US" sz="2000" b="1" dirty="0" smtClean="0">
                <a:solidFill>
                  <a:prstClr val="black"/>
                </a:solidFill>
                <a:latin typeface="微软雅黑" panose="020B0503020204020204" pitchFamily="34" charset="-122"/>
                <a:ea typeface="微软雅黑" panose="020B0503020204020204" pitchFamily="34" charset="-122"/>
              </a:rPr>
              <a:t>（六）</a:t>
            </a:r>
            <a:r>
              <a:rPr lang="zh-CN" altLang="en-US" sz="2000" b="1" dirty="0">
                <a:solidFill>
                  <a:prstClr val="black"/>
                </a:solidFill>
                <a:latin typeface="微软雅黑" panose="020B0503020204020204" pitchFamily="34" charset="-122"/>
                <a:ea typeface="微软雅黑" panose="020B0503020204020204" pitchFamily="34" charset="-122"/>
              </a:rPr>
              <a:t>降低企业物流成本的有效途径</a:t>
            </a:r>
          </a:p>
        </p:txBody>
      </p:sp>
      <p:sp>
        <p:nvSpPr>
          <p:cNvPr id="4" name="文本框 3"/>
          <p:cNvSpPr txBox="1"/>
          <p:nvPr/>
        </p:nvSpPr>
        <p:spPr>
          <a:xfrm>
            <a:off x="395605" y="1491615"/>
            <a:ext cx="5923915" cy="2168525"/>
          </a:xfrm>
          <a:prstGeom prst="rect">
            <a:avLst/>
          </a:prstGeom>
          <a:noFill/>
        </p:spPr>
        <p:txBody>
          <a:bodyPr wrap="square" rtlCol="0" anchor="t">
            <a:spAutoFit/>
          </a:bodyPr>
          <a:lstStyle/>
          <a:p>
            <a:pPr>
              <a:lnSpc>
                <a:spcPct val="150000"/>
              </a:lnSpc>
            </a:pPr>
            <a:r>
              <a:rPr lang="zh-CN" altLang="en-US">
                <a:solidFill>
                  <a:prstClr val="black"/>
                </a:solidFill>
                <a:latin typeface="微软雅黑" panose="020B0503020204020204" pitchFamily="34" charset="-122"/>
                <a:ea typeface="微软雅黑" panose="020B0503020204020204" pitchFamily="34" charset="-122"/>
              </a:rPr>
              <a:t>（</a:t>
            </a:r>
            <a:r>
              <a:rPr lang="en-US" altLang="zh-CN">
                <a:solidFill>
                  <a:prstClr val="black"/>
                </a:solidFill>
                <a:latin typeface="微软雅黑" panose="020B0503020204020204" pitchFamily="34" charset="-122"/>
                <a:ea typeface="微软雅黑" panose="020B0503020204020204" pitchFamily="34" charset="-122"/>
              </a:rPr>
              <a:t>1</a:t>
            </a:r>
            <a:r>
              <a:rPr lang="zh-CN" altLang="en-US">
                <a:solidFill>
                  <a:prstClr val="black"/>
                </a:solidFill>
                <a:latin typeface="微软雅黑" panose="020B0503020204020204" pitchFamily="34" charset="-122"/>
                <a:ea typeface="微软雅黑" panose="020B0503020204020204" pitchFamily="34" charset="-122"/>
              </a:rPr>
              <a:t>）健全企业物流体制</a:t>
            </a:r>
          </a:p>
          <a:p>
            <a:pPr>
              <a:lnSpc>
                <a:spcPct val="150000"/>
              </a:lnSpc>
            </a:pPr>
            <a:r>
              <a:rPr lang="zh-CN" altLang="en-US">
                <a:solidFill>
                  <a:prstClr val="black"/>
                </a:solidFill>
                <a:latin typeface="微软雅黑" panose="020B0503020204020204" pitchFamily="34" charset="-122"/>
                <a:ea typeface="微软雅黑" panose="020B0503020204020204" pitchFamily="34" charset="-122"/>
              </a:rPr>
              <a:t>（</a:t>
            </a:r>
            <a:r>
              <a:rPr lang="en-US" altLang="zh-CN">
                <a:solidFill>
                  <a:prstClr val="black"/>
                </a:solidFill>
                <a:latin typeface="微软雅黑" panose="020B0503020204020204" pitchFamily="34" charset="-122"/>
                <a:ea typeface="微软雅黑" panose="020B0503020204020204" pitchFamily="34" charset="-122"/>
              </a:rPr>
              <a:t>2</a:t>
            </a:r>
            <a:r>
              <a:rPr lang="zh-CN" altLang="en-US">
                <a:solidFill>
                  <a:prstClr val="black"/>
                </a:solidFill>
                <a:latin typeface="微软雅黑" panose="020B0503020204020204" pitchFamily="34" charset="-122"/>
                <a:ea typeface="微软雅黑" panose="020B0503020204020204" pitchFamily="34" charset="-122"/>
              </a:rPr>
              <a:t>）加强物流成本的核算</a:t>
            </a:r>
          </a:p>
          <a:p>
            <a:pPr>
              <a:lnSpc>
                <a:spcPct val="150000"/>
              </a:lnSpc>
            </a:pPr>
            <a:r>
              <a:rPr lang="zh-CN" altLang="en-US">
                <a:solidFill>
                  <a:prstClr val="black"/>
                </a:solidFill>
                <a:latin typeface="微软雅黑" panose="020B0503020204020204" pitchFamily="34" charset="-122"/>
                <a:ea typeface="微软雅黑" panose="020B0503020204020204" pitchFamily="34" charset="-122"/>
              </a:rPr>
              <a:t>（</a:t>
            </a:r>
            <a:r>
              <a:rPr lang="en-US" altLang="zh-CN">
                <a:solidFill>
                  <a:prstClr val="black"/>
                </a:solidFill>
                <a:latin typeface="微软雅黑" panose="020B0503020204020204" pitchFamily="34" charset="-122"/>
                <a:ea typeface="微软雅黑" panose="020B0503020204020204" pitchFamily="34" charset="-122"/>
              </a:rPr>
              <a:t>3</a:t>
            </a:r>
            <a:r>
              <a:rPr lang="zh-CN" altLang="en-US">
                <a:solidFill>
                  <a:prstClr val="black"/>
                </a:solidFill>
                <a:latin typeface="微软雅黑" panose="020B0503020204020204" pitchFamily="34" charset="-122"/>
                <a:ea typeface="微软雅黑" panose="020B0503020204020204" pitchFamily="34" charset="-122"/>
              </a:rPr>
              <a:t>）树立物流总成本观念</a:t>
            </a:r>
          </a:p>
          <a:p>
            <a:pPr>
              <a:lnSpc>
                <a:spcPct val="150000"/>
              </a:lnSpc>
            </a:pPr>
            <a:r>
              <a:rPr lang="zh-CN" altLang="en-US">
                <a:solidFill>
                  <a:prstClr val="black"/>
                </a:solidFill>
                <a:latin typeface="微软雅黑" panose="020B0503020204020204" pitchFamily="34" charset="-122"/>
                <a:ea typeface="微软雅黑" panose="020B0503020204020204" pitchFamily="34" charset="-122"/>
              </a:rPr>
              <a:t>（</a:t>
            </a:r>
            <a:r>
              <a:rPr lang="en-US" altLang="zh-CN">
                <a:solidFill>
                  <a:prstClr val="black"/>
                </a:solidFill>
                <a:latin typeface="微软雅黑" panose="020B0503020204020204" pitchFamily="34" charset="-122"/>
                <a:ea typeface="微软雅黑" panose="020B0503020204020204" pitchFamily="34" charset="-122"/>
              </a:rPr>
              <a:t>4</a:t>
            </a:r>
            <a:r>
              <a:rPr lang="zh-CN" altLang="en-US">
                <a:solidFill>
                  <a:prstClr val="black"/>
                </a:solidFill>
                <a:latin typeface="微软雅黑" panose="020B0503020204020204" pitchFamily="34" charset="-122"/>
                <a:ea typeface="微软雅黑" panose="020B0503020204020204" pitchFamily="34" charset="-122"/>
              </a:rPr>
              <a:t>）加强企业员工的成本意识</a:t>
            </a:r>
          </a:p>
          <a:p>
            <a:pPr>
              <a:lnSpc>
                <a:spcPct val="150000"/>
              </a:lnSpc>
            </a:pPr>
            <a:r>
              <a:rPr lang="zh-CN" altLang="en-US">
                <a:solidFill>
                  <a:prstClr val="black"/>
                </a:solidFill>
                <a:latin typeface="微软雅黑" panose="020B0503020204020204" pitchFamily="34" charset="-122"/>
                <a:ea typeface="微软雅黑" panose="020B0503020204020204" pitchFamily="34" charset="-122"/>
              </a:rPr>
              <a:t>（</a:t>
            </a:r>
            <a:r>
              <a:rPr lang="en-US" altLang="zh-CN">
                <a:solidFill>
                  <a:prstClr val="black"/>
                </a:solidFill>
                <a:latin typeface="微软雅黑" panose="020B0503020204020204" pitchFamily="34" charset="-122"/>
                <a:ea typeface="微软雅黑" panose="020B0503020204020204" pitchFamily="34" charset="-122"/>
              </a:rPr>
              <a:t>5</a:t>
            </a:r>
            <a:r>
              <a:rPr lang="zh-CN" altLang="en-US">
                <a:solidFill>
                  <a:prstClr val="black"/>
                </a:solidFill>
                <a:latin typeface="微软雅黑" panose="020B0503020204020204" pitchFamily="34" charset="-122"/>
                <a:ea typeface="微软雅黑" panose="020B0503020204020204" pitchFamily="34" charset="-122"/>
              </a:rPr>
              <a:t>）优化企业物流系统</a:t>
            </a:r>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6333" y="2643340"/>
            <a:ext cx="4031330" cy="1967289"/>
          </a:xfrm>
          <a:prstGeom prst="rect">
            <a:avLst/>
          </a:prstGeom>
        </p:spPr>
      </p:pic>
    </p:spTree>
    <p:extLst>
      <p:ext uri="{BB962C8B-B14F-4D97-AF65-F5344CB8AC3E}">
        <p14:creationId xmlns:p14="http://schemas.microsoft.com/office/powerpoint/2010/main" val="33951675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45186"/>
            <a:ext cx="610552" cy="336232"/>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pPr defTabSz="685800"/>
            <a:endParaRPr sz="1350">
              <a:solidFill>
                <a:prstClr val="black"/>
              </a:solidFill>
            </a:endParaRPr>
          </a:p>
        </p:txBody>
      </p:sp>
      <p:sp>
        <p:nvSpPr>
          <p:cNvPr id="3" name="object 3"/>
          <p:cNvSpPr/>
          <p:nvPr/>
        </p:nvSpPr>
        <p:spPr>
          <a:xfrm>
            <a:off x="0" y="149733"/>
            <a:ext cx="967264" cy="1524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5" name="object 5"/>
          <p:cNvSpPr txBox="1">
            <a:spLocks noGrp="1"/>
          </p:cNvSpPr>
          <p:nvPr>
            <p:ph type="title"/>
          </p:nvPr>
        </p:nvSpPr>
        <p:spPr>
          <a:xfrm>
            <a:off x="719136" y="322897"/>
            <a:ext cx="6373143" cy="379431"/>
          </a:xfrm>
          <a:prstGeom prst="rect">
            <a:avLst/>
          </a:prstGeom>
        </p:spPr>
        <p:txBody>
          <a:bodyPr vert="horz" wrap="square" lIns="0" tIns="10001" rIns="0" bIns="0" rtlCol="0">
            <a:spAutoFit/>
          </a:bodyPr>
          <a:lstStyle/>
          <a:p>
            <a:pPr marL="9525">
              <a:spcBef>
                <a:spcPts val="79"/>
              </a:spcBef>
            </a:pPr>
            <a:r>
              <a:rPr lang="zh-CN" altLang="en-US" sz="2400" dirty="0">
                <a:solidFill>
                  <a:srgbClr val="000000"/>
                </a:solidFill>
                <a:latin typeface="微软雅黑"/>
                <a:cs typeface="微软雅黑"/>
              </a:rPr>
              <a:t>小组讨论</a:t>
            </a:r>
            <a:r>
              <a:rPr sz="2400" dirty="0" smtClean="0">
                <a:solidFill>
                  <a:srgbClr val="000000"/>
                </a:solidFill>
                <a:latin typeface="微软雅黑"/>
                <a:cs typeface="微软雅黑"/>
              </a:rPr>
              <a:t>：</a:t>
            </a:r>
            <a:r>
              <a:rPr sz="2400" dirty="0">
                <a:solidFill>
                  <a:srgbClr val="000000"/>
                </a:solidFill>
                <a:latin typeface="微软雅黑"/>
                <a:cs typeface="微软雅黑"/>
              </a:rPr>
              <a:t>提高物流效率与降低物流成本</a:t>
            </a:r>
            <a:r>
              <a:rPr sz="2400" spc="-8" dirty="0">
                <a:solidFill>
                  <a:srgbClr val="000000"/>
                </a:solidFill>
              </a:rPr>
              <a:t> </a:t>
            </a:r>
            <a:endParaRPr sz="2400" dirty="0">
              <a:latin typeface="微软雅黑"/>
              <a:cs typeface="微软雅黑"/>
            </a:endParaRPr>
          </a:p>
        </p:txBody>
      </p:sp>
      <p:sp>
        <p:nvSpPr>
          <p:cNvPr id="6" name="object 6"/>
          <p:cNvSpPr/>
          <p:nvPr/>
        </p:nvSpPr>
        <p:spPr>
          <a:xfrm>
            <a:off x="2143125" y="746379"/>
            <a:ext cx="4269105" cy="342900"/>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7" name="object 7"/>
          <p:cNvSpPr/>
          <p:nvPr/>
        </p:nvSpPr>
        <p:spPr>
          <a:xfrm>
            <a:off x="1026414" y="755522"/>
            <a:ext cx="6858000" cy="330327"/>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8" name="object 8"/>
          <p:cNvSpPr/>
          <p:nvPr/>
        </p:nvSpPr>
        <p:spPr>
          <a:xfrm>
            <a:off x="2260855" y="4800600"/>
            <a:ext cx="4269104" cy="342900"/>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9" name="object 9"/>
          <p:cNvSpPr/>
          <p:nvPr/>
        </p:nvSpPr>
        <p:spPr>
          <a:xfrm>
            <a:off x="1143000" y="4809743"/>
            <a:ext cx="6858000" cy="330327"/>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10" name="object 10"/>
          <p:cNvSpPr/>
          <p:nvPr/>
        </p:nvSpPr>
        <p:spPr>
          <a:xfrm>
            <a:off x="365760" y="1195577"/>
            <a:ext cx="8412480" cy="3486150"/>
          </a:xfrm>
          <a:custGeom>
            <a:avLst/>
            <a:gdLst/>
            <a:ahLst/>
            <a:cxnLst/>
            <a:rect l="l" t="t" r="r" b="b"/>
            <a:pathLst>
              <a:path w="11216640" h="4648200">
                <a:moveTo>
                  <a:pt x="0" y="0"/>
                </a:moveTo>
                <a:lnTo>
                  <a:pt x="11216640" y="0"/>
                </a:lnTo>
                <a:lnTo>
                  <a:pt x="11216640" y="4648200"/>
                </a:lnTo>
                <a:lnTo>
                  <a:pt x="0" y="4648200"/>
                </a:lnTo>
                <a:lnTo>
                  <a:pt x="0" y="0"/>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11" name="object 11"/>
          <p:cNvSpPr/>
          <p:nvPr/>
        </p:nvSpPr>
        <p:spPr>
          <a:xfrm>
            <a:off x="361350" y="1190616"/>
            <a:ext cx="8421529" cy="3496151"/>
          </a:xfrm>
          <a:custGeom>
            <a:avLst/>
            <a:gdLst/>
            <a:ahLst/>
            <a:cxnLst/>
            <a:rect l="l" t="t" r="r" b="b"/>
            <a:pathLst>
              <a:path w="11228705" h="4661535">
                <a:moveTo>
                  <a:pt x="11228387" y="4661319"/>
                </a:moveTo>
                <a:lnTo>
                  <a:pt x="0" y="4661319"/>
                </a:lnTo>
                <a:lnTo>
                  <a:pt x="0" y="0"/>
                </a:lnTo>
                <a:lnTo>
                  <a:pt x="11228387" y="0"/>
                </a:lnTo>
                <a:lnTo>
                  <a:pt x="11228387" y="6350"/>
                </a:lnTo>
                <a:lnTo>
                  <a:pt x="12700" y="6350"/>
                </a:lnTo>
                <a:lnTo>
                  <a:pt x="6350" y="12700"/>
                </a:lnTo>
                <a:lnTo>
                  <a:pt x="12700" y="12700"/>
                </a:lnTo>
                <a:lnTo>
                  <a:pt x="12700" y="4648619"/>
                </a:lnTo>
                <a:lnTo>
                  <a:pt x="6350" y="4648619"/>
                </a:lnTo>
                <a:lnTo>
                  <a:pt x="12700" y="4654969"/>
                </a:lnTo>
                <a:lnTo>
                  <a:pt x="11228387" y="4654969"/>
                </a:lnTo>
                <a:lnTo>
                  <a:pt x="11228387" y="4661319"/>
                </a:lnTo>
                <a:close/>
              </a:path>
              <a:path w="11228705" h="4661535">
                <a:moveTo>
                  <a:pt x="12700" y="12700"/>
                </a:moveTo>
                <a:lnTo>
                  <a:pt x="6350" y="12700"/>
                </a:lnTo>
                <a:lnTo>
                  <a:pt x="12700" y="6350"/>
                </a:lnTo>
                <a:lnTo>
                  <a:pt x="12700" y="12700"/>
                </a:lnTo>
                <a:close/>
              </a:path>
              <a:path w="11228705" h="4661535">
                <a:moveTo>
                  <a:pt x="11215687" y="12700"/>
                </a:moveTo>
                <a:lnTo>
                  <a:pt x="12700" y="12700"/>
                </a:lnTo>
                <a:lnTo>
                  <a:pt x="12700" y="6350"/>
                </a:lnTo>
                <a:lnTo>
                  <a:pt x="11215687" y="6350"/>
                </a:lnTo>
                <a:lnTo>
                  <a:pt x="11215687" y="12700"/>
                </a:lnTo>
                <a:close/>
              </a:path>
              <a:path w="11228705" h="4661535">
                <a:moveTo>
                  <a:pt x="11215687" y="4654969"/>
                </a:moveTo>
                <a:lnTo>
                  <a:pt x="11215687" y="6350"/>
                </a:lnTo>
                <a:lnTo>
                  <a:pt x="11222037" y="12700"/>
                </a:lnTo>
                <a:lnTo>
                  <a:pt x="11228387" y="12700"/>
                </a:lnTo>
                <a:lnTo>
                  <a:pt x="11228387" y="4648619"/>
                </a:lnTo>
                <a:lnTo>
                  <a:pt x="11222037" y="4648619"/>
                </a:lnTo>
                <a:lnTo>
                  <a:pt x="11215687" y="4654969"/>
                </a:lnTo>
                <a:close/>
              </a:path>
              <a:path w="11228705" h="4661535">
                <a:moveTo>
                  <a:pt x="11228387" y="12700"/>
                </a:moveTo>
                <a:lnTo>
                  <a:pt x="11222037" y="12700"/>
                </a:lnTo>
                <a:lnTo>
                  <a:pt x="11215687" y="6350"/>
                </a:lnTo>
                <a:lnTo>
                  <a:pt x="11228387" y="6350"/>
                </a:lnTo>
                <a:lnTo>
                  <a:pt x="11228387" y="12700"/>
                </a:lnTo>
                <a:close/>
              </a:path>
              <a:path w="11228705" h="4661535">
                <a:moveTo>
                  <a:pt x="12700" y="4654969"/>
                </a:moveTo>
                <a:lnTo>
                  <a:pt x="6350" y="4648619"/>
                </a:lnTo>
                <a:lnTo>
                  <a:pt x="12700" y="4648619"/>
                </a:lnTo>
                <a:lnTo>
                  <a:pt x="12700" y="4654969"/>
                </a:lnTo>
                <a:close/>
              </a:path>
              <a:path w="11228705" h="4661535">
                <a:moveTo>
                  <a:pt x="11215687" y="4654969"/>
                </a:moveTo>
                <a:lnTo>
                  <a:pt x="12700" y="4654969"/>
                </a:lnTo>
                <a:lnTo>
                  <a:pt x="12700" y="4648619"/>
                </a:lnTo>
                <a:lnTo>
                  <a:pt x="11215687" y="4648619"/>
                </a:lnTo>
                <a:lnTo>
                  <a:pt x="11215687" y="4654969"/>
                </a:lnTo>
                <a:close/>
              </a:path>
              <a:path w="11228705" h="4661535">
                <a:moveTo>
                  <a:pt x="11228387" y="4654969"/>
                </a:moveTo>
                <a:lnTo>
                  <a:pt x="11215687" y="4654969"/>
                </a:lnTo>
                <a:lnTo>
                  <a:pt x="11222037" y="4648619"/>
                </a:lnTo>
                <a:lnTo>
                  <a:pt x="11228387" y="4648619"/>
                </a:lnTo>
                <a:lnTo>
                  <a:pt x="11228387" y="4654969"/>
                </a:lnTo>
                <a:close/>
              </a:path>
            </a:pathLst>
          </a:custGeom>
          <a:solidFill>
            <a:srgbClr val="9F052E"/>
          </a:solidFill>
        </p:spPr>
        <p:txBody>
          <a:bodyPr wrap="square" lIns="0" tIns="0" rIns="0" bIns="0" rtlCol="0"/>
          <a:lstStyle/>
          <a:p>
            <a:pPr defTabSz="685800"/>
            <a:endParaRPr sz="1350">
              <a:solidFill>
                <a:prstClr val="black"/>
              </a:solidFill>
            </a:endParaRPr>
          </a:p>
        </p:txBody>
      </p:sp>
      <p:sp>
        <p:nvSpPr>
          <p:cNvPr id="12" name="object 12"/>
          <p:cNvSpPr txBox="1">
            <a:spLocks noGrp="1"/>
          </p:cNvSpPr>
          <p:nvPr>
            <p:ph type="body" idx="1"/>
          </p:nvPr>
        </p:nvSpPr>
        <p:spPr>
          <a:xfrm>
            <a:off x="365760" y="1350909"/>
            <a:ext cx="8238688" cy="3010440"/>
          </a:xfrm>
          <a:prstGeom prst="rect">
            <a:avLst/>
          </a:prstGeom>
        </p:spPr>
        <p:txBody>
          <a:bodyPr vert="horz" wrap="square" lIns="0" tIns="9525" rIns="0" bIns="0" rtlCol="0">
            <a:spAutoFit/>
          </a:bodyPr>
          <a:lstStyle/>
          <a:p>
            <a:pPr marL="9525" marR="3810">
              <a:lnSpc>
                <a:spcPct val="150000"/>
              </a:lnSpc>
              <a:spcBef>
                <a:spcPts val="75"/>
              </a:spcBef>
            </a:pPr>
            <a:r>
              <a:rPr dirty="0"/>
              <a:t>    </a:t>
            </a:r>
            <a:r>
              <a:rPr sz="1600" spc="-4" dirty="0">
                <a:latin typeface="微软雅黑" panose="020B0503020204020204" pitchFamily="34" charset="-122"/>
                <a:ea typeface="微软雅黑" panose="020B0503020204020204" pitchFamily="34" charset="-122"/>
              </a:rPr>
              <a:t>推进物流降本增效是深化供给侧结构性改革的主要内容，也是促进实体经济</a:t>
            </a:r>
            <a:r>
              <a:rPr sz="1600" spc="-8" dirty="0">
                <a:latin typeface="微软雅黑" panose="020B0503020204020204" pitchFamily="34" charset="-122"/>
                <a:ea typeface="微软雅黑" panose="020B0503020204020204" pitchFamily="34" charset="-122"/>
              </a:rPr>
              <a:t>健 </a:t>
            </a:r>
            <a:r>
              <a:rPr sz="1600" spc="-4" dirty="0">
                <a:latin typeface="微软雅黑" panose="020B0503020204020204" pitchFamily="34" charset="-122"/>
                <a:ea typeface="微软雅黑" panose="020B0503020204020204" pitchFamily="34" charset="-122"/>
              </a:rPr>
              <a:t>康发展的重要抓手，国家层面从不同领域安排了物流降本增效的具体措施，</a:t>
            </a:r>
            <a:r>
              <a:rPr sz="1600" spc="-4" dirty="0" smtClean="0">
                <a:latin typeface="微软雅黑" panose="020B0503020204020204" pitchFamily="34" charset="-122"/>
                <a:ea typeface="微软雅黑" panose="020B0503020204020204" pitchFamily="34" charset="-122"/>
              </a:rPr>
              <a:t>物流</a:t>
            </a:r>
            <a:r>
              <a:rPr sz="1600" spc="-8" dirty="0" smtClean="0">
                <a:latin typeface="微软雅黑" panose="020B0503020204020204" pitchFamily="34" charset="-122"/>
                <a:ea typeface="微软雅黑" panose="020B0503020204020204" pitchFamily="34" charset="-122"/>
              </a:rPr>
              <a:t>成</a:t>
            </a:r>
            <a:r>
              <a:rPr sz="1600" spc="-4" dirty="0" smtClean="0">
                <a:latin typeface="微软雅黑" panose="020B0503020204020204" pitchFamily="34" charset="-122"/>
                <a:ea typeface="微软雅黑" panose="020B0503020204020204" pitchFamily="34" charset="-122"/>
              </a:rPr>
              <a:t>本在不同产业发挥着不同的作用</a:t>
            </a:r>
            <a:r>
              <a:rPr sz="1600" spc="-4" dirty="0">
                <a:latin typeface="微软雅黑" panose="020B0503020204020204" pitchFamily="34" charset="-122"/>
                <a:ea typeface="微软雅黑" panose="020B0503020204020204" pitchFamily="34" charset="-122"/>
              </a:rPr>
              <a:t>，若只重视追求物流成本的降低，</a:t>
            </a:r>
            <a:r>
              <a:rPr sz="1600" spc="-4" dirty="0" smtClean="0">
                <a:latin typeface="微软雅黑" panose="020B0503020204020204" pitchFamily="34" charset="-122"/>
                <a:ea typeface="微软雅黑" panose="020B0503020204020204" pitchFamily="34" charset="-122"/>
              </a:rPr>
              <a:t>而忽视了降本</a:t>
            </a:r>
            <a:r>
              <a:rPr sz="1600" spc="-8" dirty="0" smtClean="0">
                <a:latin typeface="微软雅黑" panose="020B0503020204020204" pitchFamily="34" charset="-122"/>
                <a:ea typeface="微软雅黑" panose="020B0503020204020204" pitchFamily="34" charset="-122"/>
              </a:rPr>
              <a:t>增</a:t>
            </a:r>
            <a:r>
              <a:rPr sz="1600" spc="-4" dirty="0" smtClean="0">
                <a:latin typeface="微软雅黑" panose="020B0503020204020204" pitchFamily="34" charset="-122"/>
                <a:ea typeface="微软雅黑" panose="020B0503020204020204" pitchFamily="34" charset="-122"/>
              </a:rPr>
              <a:t>效的根本用意</a:t>
            </a:r>
            <a:r>
              <a:rPr sz="1600" spc="-4" dirty="0">
                <a:latin typeface="微软雅黑" panose="020B0503020204020204" pitchFamily="34" charset="-122"/>
                <a:ea typeface="微软雅黑" panose="020B0503020204020204" pitchFamily="34" charset="-122"/>
              </a:rPr>
              <a:t>，反而不利于产业结构的优化调整。以运输成本为例，</a:t>
            </a:r>
            <a:r>
              <a:rPr sz="1600" spc="-4" dirty="0" smtClean="0">
                <a:latin typeface="微软雅黑" panose="020B0503020204020204" pitchFamily="34" charset="-122"/>
                <a:ea typeface="微软雅黑" panose="020B0503020204020204" pitchFamily="34" charset="-122"/>
              </a:rPr>
              <a:t>产品价值较</a:t>
            </a:r>
            <a:r>
              <a:rPr sz="1600" spc="-8" dirty="0" smtClean="0">
                <a:latin typeface="微软雅黑" panose="020B0503020204020204" pitchFamily="34" charset="-122"/>
                <a:ea typeface="微软雅黑" panose="020B0503020204020204" pitchFamily="34" charset="-122"/>
              </a:rPr>
              <a:t>低</a:t>
            </a:r>
            <a:r>
              <a:rPr sz="1600" spc="-4" dirty="0" smtClean="0">
                <a:latin typeface="微软雅黑" panose="020B0503020204020204" pitchFamily="34" charset="-122"/>
                <a:ea typeface="微软雅黑" panose="020B0503020204020204" pitchFamily="34" charset="-122"/>
              </a:rPr>
              <a:t>的行业及运输成本的比例过高</a:t>
            </a:r>
            <a:r>
              <a:rPr sz="1600" spc="-4" dirty="0">
                <a:latin typeface="微软雅黑" panose="020B0503020204020204" pitchFamily="34" charset="-122"/>
                <a:ea typeface="微软雅黑" panose="020B0503020204020204" pitchFamily="34" charset="-122"/>
              </a:rPr>
              <a:t>，如钢铁、煤炭等去产能重点行业运输成本占比甚</a:t>
            </a:r>
            <a:r>
              <a:rPr sz="1600" spc="-8" dirty="0">
                <a:latin typeface="微软雅黑" panose="020B0503020204020204" pitchFamily="34" charset="-122"/>
                <a:ea typeface="微软雅黑" panose="020B0503020204020204" pitchFamily="34" charset="-122"/>
              </a:rPr>
              <a:t>至 </a:t>
            </a:r>
            <a:r>
              <a:rPr sz="1600" spc="-4" dirty="0">
                <a:latin typeface="微软雅黑" panose="020B0503020204020204" pitchFamily="34" charset="-122"/>
                <a:ea typeface="微软雅黑" panose="020B0503020204020204" pitchFamily="34" charset="-122"/>
              </a:rPr>
              <a:t>高达50%以上，运输成本是此类物流成本控制的的重点；</a:t>
            </a:r>
            <a:r>
              <a:rPr sz="1600" spc="-4" dirty="0" smtClean="0">
                <a:latin typeface="微软雅黑" panose="020B0503020204020204" pitchFamily="34" charset="-122"/>
                <a:ea typeface="微软雅黑" panose="020B0503020204020204" pitchFamily="34" charset="-122"/>
              </a:rPr>
              <a:t>而对于医药</a:t>
            </a:r>
            <a:r>
              <a:rPr lang="zh-CN" altLang="en-US" sz="1600" spc="-4" dirty="0" smtClean="0">
                <a:latin typeface="微软雅黑" panose="020B0503020204020204" pitchFamily="34" charset="-122"/>
                <a:ea typeface="微软雅黑" panose="020B0503020204020204" pitchFamily="34" charset="-122"/>
              </a:rPr>
              <a:t>、</a:t>
            </a:r>
            <a:r>
              <a:rPr sz="1600" spc="-4" dirty="0" smtClean="0">
                <a:latin typeface="微软雅黑" panose="020B0503020204020204" pitchFamily="34" charset="-122"/>
                <a:ea typeface="微软雅黑" panose="020B0503020204020204" pitchFamily="34" charset="-122"/>
              </a:rPr>
              <a:t>汽车这类产</a:t>
            </a:r>
            <a:r>
              <a:rPr sz="1600" spc="-8" dirty="0" smtClean="0">
                <a:latin typeface="微软雅黑" panose="020B0503020204020204" pitchFamily="34" charset="-122"/>
                <a:ea typeface="微软雅黑" panose="020B0503020204020204" pitchFamily="34" charset="-122"/>
              </a:rPr>
              <a:t>品</a:t>
            </a:r>
            <a:r>
              <a:rPr sz="1600" spc="-4" dirty="0" smtClean="0">
                <a:latin typeface="微软雅黑" panose="020B0503020204020204" pitchFamily="34" charset="-122"/>
                <a:ea typeface="微软雅黑" panose="020B0503020204020204" pitchFamily="34" charset="-122"/>
              </a:rPr>
              <a:t>价值高</a:t>
            </a:r>
            <a:r>
              <a:rPr sz="1600" spc="-4" dirty="0">
                <a:latin typeface="微软雅黑" panose="020B0503020204020204" pitchFamily="34" charset="-122"/>
                <a:ea typeface="微软雅黑" panose="020B0503020204020204" pitchFamily="34" charset="-122"/>
              </a:rPr>
              <a:t>，物流运作相对复杂，仓储和配送的成本远高于其他行业，</a:t>
            </a:r>
            <a:r>
              <a:rPr sz="1600" spc="-4" dirty="0" smtClean="0">
                <a:latin typeface="微软雅黑" panose="020B0503020204020204" pitchFamily="34" charset="-122"/>
                <a:ea typeface="微软雅黑" panose="020B0503020204020204" pitchFamily="34" charset="-122"/>
              </a:rPr>
              <a:t>如果以降低运</a:t>
            </a:r>
            <a:r>
              <a:rPr sz="1600" spc="-8" dirty="0" smtClean="0">
                <a:latin typeface="微软雅黑" panose="020B0503020204020204" pitchFamily="34" charset="-122"/>
                <a:ea typeface="微软雅黑" panose="020B0503020204020204" pitchFamily="34" charset="-122"/>
              </a:rPr>
              <a:t>输</a:t>
            </a:r>
            <a:r>
              <a:rPr sz="1600" spc="-4" dirty="0" smtClean="0">
                <a:latin typeface="微软雅黑" panose="020B0503020204020204" pitchFamily="34" charset="-122"/>
                <a:ea typeface="微软雅黑" panose="020B0503020204020204" pitchFamily="34" charset="-122"/>
              </a:rPr>
              <a:t>成本为重点推进物流业中降本增效</a:t>
            </a:r>
            <a:r>
              <a:rPr sz="1600" spc="-4" dirty="0">
                <a:latin typeface="微软雅黑" panose="020B0503020204020204" pitchFamily="34" charset="-122"/>
                <a:ea typeface="微软雅黑" panose="020B0503020204020204" pitchFamily="34" charset="-122"/>
              </a:rPr>
              <a:t>，反而对一些低端产业更有利，</a:t>
            </a:r>
            <a:r>
              <a:rPr sz="1600" spc="-4" dirty="0" smtClean="0">
                <a:latin typeface="微软雅黑" panose="020B0503020204020204" pitchFamily="34" charset="-122"/>
                <a:ea typeface="微软雅黑" panose="020B0503020204020204" pitchFamily="34" charset="-122"/>
              </a:rPr>
              <a:t>不符合供给侧</a:t>
            </a:r>
            <a:r>
              <a:rPr sz="1600" spc="-8" dirty="0" smtClean="0">
                <a:latin typeface="微软雅黑" panose="020B0503020204020204" pitchFamily="34" charset="-122"/>
                <a:ea typeface="微软雅黑" panose="020B0503020204020204" pitchFamily="34" charset="-122"/>
              </a:rPr>
              <a:t>结</a:t>
            </a:r>
            <a:r>
              <a:rPr sz="1600" spc="-4" dirty="0" smtClean="0">
                <a:latin typeface="微软雅黑" panose="020B0503020204020204" pitchFamily="34" charset="-122"/>
                <a:ea typeface="微软雅黑" panose="020B0503020204020204" pitchFamily="34" charset="-122"/>
              </a:rPr>
              <a:t>构性改革的发展方向和产业优化升级的根本目标</a:t>
            </a:r>
            <a:r>
              <a:rPr sz="1600" spc="-8"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2984719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345186"/>
            <a:ext cx="610552" cy="336232"/>
          </a:xfrm>
          <a:custGeom>
            <a:avLst/>
            <a:gdLst/>
            <a:ahLst/>
            <a:cxnLst/>
            <a:rect l="l" t="t" r="r" b="b"/>
            <a:pathLst>
              <a:path w="814069" h="448309">
                <a:moveTo>
                  <a:pt x="638556" y="448055"/>
                </a:moveTo>
                <a:lnTo>
                  <a:pt x="0" y="448055"/>
                </a:lnTo>
                <a:lnTo>
                  <a:pt x="0" y="0"/>
                </a:lnTo>
                <a:lnTo>
                  <a:pt x="638556" y="0"/>
                </a:lnTo>
                <a:lnTo>
                  <a:pt x="813816" y="224027"/>
                </a:lnTo>
                <a:lnTo>
                  <a:pt x="638556" y="448055"/>
                </a:lnTo>
                <a:close/>
              </a:path>
            </a:pathLst>
          </a:custGeom>
          <a:solidFill>
            <a:srgbClr val="2C4896"/>
          </a:solidFill>
        </p:spPr>
        <p:txBody>
          <a:bodyPr wrap="square" lIns="0" tIns="0" rIns="0" bIns="0" rtlCol="0"/>
          <a:lstStyle/>
          <a:p>
            <a:pPr defTabSz="685800"/>
            <a:endParaRPr sz="1350">
              <a:solidFill>
                <a:prstClr val="black"/>
              </a:solidFill>
            </a:endParaRPr>
          </a:p>
        </p:txBody>
      </p:sp>
      <p:sp>
        <p:nvSpPr>
          <p:cNvPr id="3" name="object 3"/>
          <p:cNvSpPr/>
          <p:nvPr/>
        </p:nvSpPr>
        <p:spPr>
          <a:xfrm>
            <a:off x="0" y="149733"/>
            <a:ext cx="967264" cy="152400"/>
          </a:xfrm>
          <a:custGeom>
            <a:avLst/>
            <a:gdLst/>
            <a:ahLst/>
            <a:cxnLst/>
            <a:rect l="l" t="t" r="r" b="b"/>
            <a:pathLst>
              <a:path w="1289685" h="203200">
                <a:moveTo>
                  <a:pt x="1211580" y="202691"/>
                </a:moveTo>
                <a:lnTo>
                  <a:pt x="0" y="202691"/>
                </a:lnTo>
                <a:lnTo>
                  <a:pt x="0" y="0"/>
                </a:lnTo>
                <a:lnTo>
                  <a:pt x="1211580" y="0"/>
                </a:lnTo>
                <a:lnTo>
                  <a:pt x="1289304" y="102107"/>
                </a:lnTo>
                <a:lnTo>
                  <a:pt x="1211580" y="202691"/>
                </a:lnTo>
                <a:close/>
              </a:path>
            </a:pathLst>
          </a:custGeom>
          <a:solidFill>
            <a:srgbClr val="D90844"/>
          </a:solidFill>
        </p:spPr>
        <p:txBody>
          <a:bodyPr wrap="square" lIns="0" tIns="0" rIns="0" bIns="0" rtlCol="0"/>
          <a:lstStyle/>
          <a:p>
            <a:pPr defTabSz="685800"/>
            <a:endParaRPr sz="1350">
              <a:solidFill>
                <a:prstClr val="black"/>
              </a:solidFill>
            </a:endParaRPr>
          </a:p>
        </p:txBody>
      </p:sp>
      <p:sp>
        <p:nvSpPr>
          <p:cNvPr id="5" name="object 5"/>
          <p:cNvSpPr txBox="1">
            <a:spLocks noGrp="1"/>
          </p:cNvSpPr>
          <p:nvPr>
            <p:ph type="title"/>
          </p:nvPr>
        </p:nvSpPr>
        <p:spPr>
          <a:xfrm>
            <a:off x="719137" y="322897"/>
            <a:ext cx="5048726" cy="379431"/>
          </a:xfrm>
          <a:prstGeom prst="rect">
            <a:avLst/>
          </a:prstGeom>
        </p:spPr>
        <p:txBody>
          <a:bodyPr vert="horz" wrap="square" lIns="0" tIns="10001" rIns="0" bIns="0" rtlCol="0">
            <a:spAutoFit/>
          </a:bodyPr>
          <a:lstStyle/>
          <a:p>
            <a:pPr marL="9525">
              <a:spcBef>
                <a:spcPts val="79"/>
              </a:spcBef>
            </a:pPr>
            <a:r>
              <a:rPr sz="2400" dirty="0" err="1" smtClean="0">
                <a:solidFill>
                  <a:srgbClr val="000000"/>
                </a:solidFill>
                <a:latin typeface="微软雅黑"/>
                <a:cs typeface="微软雅黑"/>
              </a:rPr>
              <a:t>提高物流效率与降低物流成本</a:t>
            </a:r>
            <a:r>
              <a:rPr sz="2400" spc="-8" dirty="0" smtClean="0">
                <a:solidFill>
                  <a:srgbClr val="000000"/>
                </a:solidFill>
              </a:rPr>
              <a:t> </a:t>
            </a:r>
            <a:endParaRPr sz="2400" dirty="0">
              <a:latin typeface="微软雅黑"/>
              <a:cs typeface="微软雅黑"/>
            </a:endParaRPr>
          </a:p>
        </p:txBody>
      </p:sp>
      <p:sp>
        <p:nvSpPr>
          <p:cNvPr id="6" name="object 6"/>
          <p:cNvSpPr/>
          <p:nvPr/>
        </p:nvSpPr>
        <p:spPr>
          <a:xfrm>
            <a:off x="2143125" y="746379"/>
            <a:ext cx="4269105" cy="342900"/>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7" name="object 7"/>
          <p:cNvSpPr/>
          <p:nvPr/>
        </p:nvSpPr>
        <p:spPr>
          <a:xfrm>
            <a:off x="1026414" y="755522"/>
            <a:ext cx="6858000" cy="330327"/>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8" name="object 8"/>
          <p:cNvSpPr/>
          <p:nvPr/>
        </p:nvSpPr>
        <p:spPr>
          <a:xfrm>
            <a:off x="2260855" y="4800600"/>
            <a:ext cx="4269104" cy="342900"/>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9" name="object 9"/>
          <p:cNvSpPr/>
          <p:nvPr/>
        </p:nvSpPr>
        <p:spPr>
          <a:xfrm>
            <a:off x="1143000" y="4809743"/>
            <a:ext cx="6858000" cy="330327"/>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10" name="object 10"/>
          <p:cNvSpPr/>
          <p:nvPr/>
        </p:nvSpPr>
        <p:spPr>
          <a:xfrm>
            <a:off x="842486" y="1305878"/>
            <a:ext cx="4537234" cy="2938939"/>
          </a:xfrm>
          <a:custGeom>
            <a:avLst/>
            <a:gdLst/>
            <a:ahLst/>
            <a:cxnLst/>
            <a:rect l="l" t="t" r="r" b="b"/>
            <a:pathLst>
              <a:path w="6049645" h="3918585">
                <a:moveTo>
                  <a:pt x="6049645" y="3918584"/>
                </a:moveTo>
                <a:lnTo>
                  <a:pt x="0" y="3918584"/>
                </a:lnTo>
                <a:lnTo>
                  <a:pt x="0" y="0"/>
                </a:lnTo>
                <a:lnTo>
                  <a:pt x="6049645" y="0"/>
                </a:lnTo>
                <a:lnTo>
                  <a:pt x="6049645" y="6349"/>
                </a:lnTo>
                <a:lnTo>
                  <a:pt x="12700" y="6349"/>
                </a:lnTo>
                <a:lnTo>
                  <a:pt x="6350" y="12699"/>
                </a:lnTo>
                <a:lnTo>
                  <a:pt x="12700" y="12699"/>
                </a:lnTo>
                <a:lnTo>
                  <a:pt x="12700" y="3905884"/>
                </a:lnTo>
                <a:lnTo>
                  <a:pt x="6350" y="3905884"/>
                </a:lnTo>
                <a:lnTo>
                  <a:pt x="12700" y="3912234"/>
                </a:lnTo>
                <a:lnTo>
                  <a:pt x="6049645" y="3912234"/>
                </a:lnTo>
                <a:lnTo>
                  <a:pt x="6049645" y="3918584"/>
                </a:lnTo>
                <a:close/>
              </a:path>
              <a:path w="6049645" h="3918585">
                <a:moveTo>
                  <a:pt x="12700" y="12699"/>
                </a:moveTo>
                <a:lnTo>
                  <a:pt x="6350" y="12699"/>
                </a:lnTo>
                <a:lnTo>
                  <a:pt x="12700" y="6349"/>
                </a:lnTo>
                <a:lnTo>
                  <a:pt x="12700" y="12699"/>
                </a:lnTo>
                <a:close/>
              </a:path>
              <a:path w="6049645" h="3918585">
                <a:moveTo>
                  <a:pt x="6036945" y="12699"/>
                </a:moveTo>
                <a:lnTo>
                  <a:pt x="12700" y="12699"/>
                </a:lnTo>
                <a:lnTo>
                  <a:pt x="12700" y="6349"/>
                </a:lnTo>
                <a:lnTo>
                  <a:pt x="6036945" y="6349"/>
                </a:lnTo>
                <a:lnTo>
                  <a:pt x="6036945" y="12699"/>
                </a:lnTo>
                <a:close/>
              </a:path>
              <a:path w="6049645" h="3918585">
                <a:moveTo>
                  <a:pt x="6036945" y="3912234"/>
                </a:moveTo>
                <a:lnTo>
                  <a:pt x="6036945" y="6349"/>
                </a:lnTo>
                <a:lnTo>
                  <a:pt x="6043295" y="12699"/>
                </a:lnTo>
                <a:lnTo>
                  <a:pt x="6049645" y="12699"/>
                </a:lnTo>
                <a:lnTo>
                  <a:pt x="6049645" y="3905884"/>
                </a:lnTo>
                <a:lnTo>
                  <a:pt x="6043295" y="3905884"/>
                </a:lnTo>
                <a:lnTo>
                  <a:pt x="6036945" y="3912234"/>
                </a:lnTo>
                <a:close/>
              </a:path>
              <a:path w="6049645" h="3918585">
                <a:moveTo>
                  <a:pt x="6049645" y="12699"/>
                </a:moveTo>
                <a:lnTo>
                  <a:pt x="6043295" y="12699"/>
                </a:lnTo>
                <a:lnTo>
                  <a:pt x="6036945" y="6349"/>
                </a:lnTo>
                <a:lnTo>
                  <a:pt x="6049645" y="6349"/>
                </a:lnTo>
                <a:lnTo>
                  <a:pt x="6049645" y="12699"/>
                </a:lnTo>
                <a:close/>
              </a:path>
              <a:path w="6049645" h="3918585">
                <a:moveTo>
                  <a:pt x="12700" y="3912234"/>
                </a:moveTo>
                <a:lnTo>
                  <a:pt x="6350" y="3905884"/>
                </a:lnTo>
                <a:lnTo>
                  <a:pt x="12700" y="3905884"/>
                </a:lnTo>
                <a:lnTo>
                  <a:pt x="12700" y="3912234"/>
                </a:lnTo>
                <a:close/>
              </a:path>
              <a:path w="6049645" h="3918585">
                <a:moveTo>
                  <a:pt x="6036945" y="3912234"/>
                </a:moveTo>
                <a:lnTo>
                  <a:pt x="12700" y="3912234"/>
                </a:lnTo>
                <a:lnTo>
                  <a:pt x="12700" y="3905884"/>
                </a:lnTo>
                <a:lnTo>
                  <a:pt x="6036945" y="3905884"/>
                </a:lnTo>
                <a:lnTo>
                  <a:pt x="6036945" y="3912234"/>
                </a:lnTo>
                <a:close/>
              </a:path>
              <a:path w="6049645" h="3918585">
                <a:moveTo>
                  <a:pt x="6049645" y="3912234"/>
                </a:moveTo>
                <a:lnTo>
                  <a:pt x="6036945" y="3912234"/>
                </a:lnTo>
                <a:lnTo>
                  <a:pt x="6043295" y="3905884"/>
                </a:lnTo>
                <a:lnTo>
                  <a:pt x="6049645" y="3905884"/>
                </a:lnTo>
                <a:lnTo>
                  <a:pt x="6049645" y="3912234"/>
                </a:lnTo>
                <a:close/>
              </a:path>
            </a:pathLst>
          </a:custGeom>
          <a:solidFill>
            <a:srgbClr val="9F052E"/>
          </a:solidFill>
        </p:spPr>
        <p:txBody>
          <a:bodyPr wrap="square" lIns="0" tIns="0" rIns="0" bIns="0" rtlCol="0"/>
          <a:lstStyle/>
          <a:p>
            <a:pPr defTabSz="685800"/>
            <a:endParaRPr sz="1350">
              <a:solidFill>
                <a:prstClr val="black"/>
              </a:solidFill>
            </a:endParaRPr>
          </a:p>
        </p:txBody>
      </p:sp>
      <p:sp>
        <p:nvSpPr>
          <p:cNvPr id="11" name="object 11"/>
          <p:cNvSpPr txBox="1"/>
          <p:nvPr/>
        </p:nvSpPr>
        <p:spPr>
          <a:xfrm>
            <a:off x="158775" y="825920"/>
            <a:ext cx="5904655" cy="1719221"/>
          </a:xfrm>
          <a:prstGeom prst="rect">
            <a:avLst/>
          </a:prstGeom>
          <a:solidFill>
            <a:srgbClr val="D90844"/>
          </a:solidFill>
        </p:spPr>
        <p:txBody>
          <a:bodyPr vert="horz" wrap="square" lIns="0" tIns="193834" rIns="0" bIns="0" rtlCol="0">
            <a:spAutoFit/>
          </a:bodyPr>
          <a:lstStyle/>
          <a:p>
            <a:pPr marL="68580" marR="91440" algn="just" defTabSz="685800">
              <a:lnSpc>
                <a:spcPct val="150000"/>
              </a:lnSpc>
              <a:spcBef>
                <a:spcPts val="1526"/>
              </a:spcBef>
            </a:pPr>
            <a:r>
              <a:rPr b="1" dirty="0">
                <a:solidFill>
                  <a:srgbClr val="FFFFFF"/>
                </a:solidFill>
                <a:latin typeface="宋体"/>
                <a:cs typeface="宋体"/>
              </a:rPr>
              <a:t>    </a:t>
            </a:r>
            <a:r>
              <a:rPr sz="1600" b="1" spc="-4" dirty="0">
                <a:solidFill>
                  <a:srgbClr val="FFFFFF"/>
                </a:solidFill>
                <a:latin typeface="微软雅黑" panose="020B0503020204020204" pitchFamily="34" charset="-122"/>
                <a:ea typeface="微软雅黑" panose="020B0503020204020204" pitchFamily="34" charset="-122"/>
                <a:cs typeface="宋体"/>
              </a:rPr>
              <a:t>在充分的竞争环境下，</a:t>
            </a:r>
            <a:r>
              <a:rPr sz="1600" b="1" spc="-4" dirty="0" smtClean="0">
                <a:solidFill>
                  <a:srgbClr val="FFFFFF"/>
                </a:solidFill>
                <a:latin typeface="微软雅黑" panose="020B0503020204020204" pitchFamily="34" charset="-122"/>
                <a:ea typeface="微软雅黑" panose="020B0503020204020204" pitchFamily="34" charset="-122"/>
                <a:cs typeface="宋体"/>
              </a:rPr>
              <a:t>物流成本是由</a:t>
            </a:r>
            <a:r>
              <a:rPr sz="1600" b="1" spc="-8" dirty="0" smtClean="0">
                <a:solidFill>
                  <a:srgbClr val="FFFFFF"/>
                </a:solidFill>
                <a:latin typeface="微软雅黑" panose="020B0503020204020204" pitchFamily="34" charset="-122"/>
                <a:ea typeface="微软雅黑" panose="020B0503020204020204" pitchFamily="34" charset="-122"/>
                <a:cs typeface="宋体"/>
              </a:rPr>
              <a:t>物</a:t>
            </a:r>
            <a:r>
              <a:rPr sz="1600" b="1" spc="-4" dirty="0" smtClean="0">
                <a:solidFill>
                  <a:srgbClr val="FFFFFF"/>
                </a:solidFill>
                <a:latin typeface="微软雅黑" panose="020B0503020204020204" pitchFamily="34" charset="-122"/>
                <a:ea typeface="微软雅黑" panose="020B0503020204020204" pitchFamily="34" charset="-122"/>
                <a:cs typeface="宋体"/>
              </a:rPr>
              <a:t>流市场的供求决定的</a:t>
            </a:r>
            <a:r>
              <a:rPr sz="1600" b="1" spc="-4" dirty="0">
                <a:solidFill>
                  <a:srgbClr val="FFFFFF"/>
                </a:solidFill>
                <a:latin typeface="微软雅黑" panose="020B0503020204020204" pitchFamily="34" charset="-122"/>
                <a:ea typeface="微软雅黑" panose="020B0503020204020204" pitchFamily="34" charset="-122"/>
                <a:cs typeface="宋体"/>
              </a:rPr>
              <a:t>，</a:t>
            </a:r>
            <a:r>
              <a:rPr sz="1600" b="1" spc="-4" dirty="0" smtClean="0">
                <a:solidFill>
                  <a:srgbClr val="FFFFFF"/>
                </a:solidFill>
                <a:latin typeface="微软雅黑" panose="020B0503020204020204" pitchFamily="34" charset="-122"/>
                <a:ea typeface="微软雅黑" panose="020B0503020204020204" pitchFamily="34" charset="-122"/>
                <a:cs typeface="宋体"/>
              </a:rPr>
              <a:t>同时也是反映市场</a:t>
            </a:r>
            <a:r>
              <a:rPr sz="1600" b="1" spc="-8" dirty="0" smtClean="0">
                <a:solidFill>
                  <a:srgbClr val="FFFFFF"/>
                </a:solidFill>
                <a:latin typeface="微软雅黑" panose="020B0503020204020204" pitchFamily="34" charset="-122"/>
                <a:ea typeface="微软雅黑" panose="020B0503020204020204" pitchFamily="34" charset="-122"/>
                <a:cs typeface="宋体"/>
              </a:rPr>
              <a:t>供</a:t>
            </a:r>
            <a:r>
              <a:rPr sz="1600" b="1" spc="-4" dirty="0" smtClean="0">
                <a:solidFill>
                  <a:srgbClr val="FFFFFF"/>
                </a:solidFill>
                <a:latin typeface="微软雅黑" panose="020B0503020204020204" pitchFamily="34" charset="-122"/>
                <a:ea typeface="微软雅黑" panose="020B0503020204020204" pitchFamily="34" charset="-122"/>
                <a:cs typeface="宋体"/>
              </a:rPr>
              <a:t>求状况的主要指标</a:t>
            </a:r>
            <a:r>
              <a:rPr sz="1600" b="1" spc="-4" dirty="0">
                <a:solidFill>
                  <a:srgbClr val="FFFFFF"/>
                </a:solidFill>
                <a:latin typeface="微软雅黑" panose="020B0503020204020204" pitchFamily="34" charset="-122"/>
                <a:ea typeface="微软雅黑" panose="020B0503020204020204" pitchFamily="34" charset="-122"/>
                <a:cs typeface="宋体"/>
              </a:rPr>
              <a:t>，从引例可以看出，</a:t>
            </a:r>
            <a:r>
              <a:rPr sz="1600" b="1" spc="-4" dirty="0" smtClean="0">
                <a:solidFill>
                  <a:srgbClr val="FFFFFF"/>
                </a:solidFill>
                <a:latin typeface="微软雅黑" panose="020B0503020204020204" pitchFamily="34" charset="-122"/>
                <a:ea typeface="微软雅黑" panose="020B0503020204020204" pitchFamily="34" charset="-122"/>
                <a:cs typeface="宋体"/>
              </a:rPr>
              <a:t>降</a:t>
            </a:r>
            <a:r>
              <a:rPr sz="1600" b="1" spc="-8" dirty="0" smtClean="0">
                <a:solidFill>
                  <a:srgbClr val="FFFFFF"/>
                </a:solidFill>
                <a:latin typeface="微软雅黑" panose="020B0503020204020204" pitchFamily="34" charset="-122"/>
                <a:ea typeface="微软雅黑" panose="020B0503020204020204" pitchFamily="34" charset="-122"/>
                <a:cs typeface="宋体"/>
              </a:rPr>
              <a:t>低</a:t>
            </a:r>
            <a:r>
              <a:rPr sz="1600" b="1" spc="-4" dirty="0" smtClean="0">
                <a:solidFill>
                  <a:srgbClr val="FFFFFF"/>
                </a:solidFill>
                <a:latin typeface="微软雅黑" panose="020B0503020204020204" pitchFamily="34" charset="-122"/>
                <a:ea typeface="微软雅黑" panose="020B0503020204020204" pitchFamily="34" charset="-122"/>
                <a:cs typeface="宋体"/>
              </a:rPr>
              <a:t>物流成本和提高物流效率</a:t>
            </a:r>
            <a:r>
              <a:rPr sz="1600" b="1" spc="-4" dirty="0">
                <a:solidFill>
                  <a:srgbClr val="FFFFFF"/>
                </a:solidFill>
                <a:latin typeface="微软雅黑" panose="020B0503020204020204" pitchFamily="34" charset="-122"/>
                <a:ea typeface="微软雅黑" panose="020B0503020204020204" pitchFamily="34" charset="-122"/>
                <a:cs typeface="宋体"/>
              </a:rPr>
              <a:t>，必须同时考虑</a:t>
            </a:r>
            <a:r>
              <a:rPr sz="1600" b="1" spc="-8" dirty="0" smtClean="0">
                <a:solidFill>
                  <a:srgbClr val="FFFFFF"/>
                </a:solidFill>
                <a:latin typeface="微软雅黑" panose="020B0503020204020204" pitchFamily="34" charset="-122"/>
                <a:ea typeface="微软雅黑" panose="020B0503020204020204" pitchFamily="34" charset="-122"/>
                <a:cs typeface="宋体"/>
              </a:rPr>
              <a:t>。</a:t>
            </a:r>
            <a:r>
              <a:rPr sz="1600" b="1" spc="-4" dirty="0" smtClean="0">
                <a:solidFill>
                  <a:srgbClr val="FFFFFF"/>
                </a:solidFill>
                <a:latin typeface="微软雅黑" panose="020B0503020204020204" pitchFamily="34" charset="-122"/>
                <a:ea typeface="微软雅黑" panose="020B0503020204020204" pitchFamily="34" charset="-122"/>
                <a:cs typeface="宋体"/>
              </a:rPr>
              <a:t>政府通过深化</a:t>
            </a:r>
            <a:r>
              <a:rPr sz="1600" b="1" spc="-4" dirty="0">
                <a:solidFill>
                  <a:srgbClr val="FFFFFF"/>
                </a:solidFill>
                <a:latin typeface="微软雅黑" panose="020B0503020204020204" pitchFamily="34" charset="-122"/>
                <a:ea typeface="微软雅黑" panose="020B0503020204020204" pitchFamily="34" charset="-122"/>
                <a:cs typeface="宋体"/>
              </a:rPr>
              <a:t>“放管服”政策，创造公平</a:t>
            </a:r>
            <a:r>
              <a:rPr sz="1600" b="1" spc="-8" dirty="0">
                <a:solidFill>
                  <a:srgbClr val="FFFFFF"/>
                </a:solidFill>
                <a:latin typeface="微软雅黑" panose="020B0503020204020204" pitchFamily="34" charset="-122"/>
                <a:ea typeface="微软雅黑" panose="020B0503020204020204" pitchFamily="34" charset="-122"/>
                <a:cs typeface="宋体"/>
              </a:rPr>
              <a:t>的 </a:t>
            </a:r>
            <a:r>
              <a:rPr sz="1600" b="1" dirty="0">
                <a:solidFill>
                  <a:srgbClr val="FFFFFF"/>
                </a:solidFill>
                <a:latin typeface="微软雅黑" panose="020B0503020204020204" pitchFamily="34" charset="-122"/>
                <a:ea typeface="微软雅黑" panose="020B0503020204020204" pitchFamily="34" charset="-122"/>
                <a:cs typeface="宋体"/>
              </a:rPr>
              <a:t>市场竞争环境，实现物流降本增效</a:t>
            </a:r>
            <a:r>
              <a:rPr sz="1600" b="1" spc="-8" dirty="0">
                <a:solidFill>
                  <a:srgbClr val="FFFFFF"/>
                </a:solidFill>
                <a:latin typeface="微软雅黑" panose="020B0503020204020204" pitchFamily="34" charset="-122"/>
                <a:ea typeface="微软雅黑" panose="020B0503020204020204" pitchFamily="34" charset="-122"/>
                <a:cs typeface="宋体"/>
              </a:rPr>
              <a:t>。</a:t>
            </a:r>
            <a:endParaRPr sz="1600" dirty="0">
              <a:solidFill>
                <a:prstClr val="black"/>
              </a:solidFill>
              <a:latin typeface="微软雅黑" panose="020B0503020204020204" pitchFamily="34" charset="-122"/>
              <a:ea typeface="微软雅黑" panose="020B0503020204020204" pitchFamily="34" charset="-122"/>
              <a:cs typeface="宋体"/>
            </a:endParaRPr>
          </a:p>
        </p:txBody>
      </p:sp>
      <p:sp>
        <p:nvSpPr>
          <p:cNvPr id="12" name="object 12"/>
          <p:cNvSpPr/>
          <p:nvPr/>
        </p:nvSpPr>
        <p:spPr>
          <a:xfrm>
            <a:off x="6131051" y="1627632"/>
            <a:ext cx="2596896" cy="2296287"/>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14" name="object 4"/>
          <p:cNvSpPr/>
          <p:nvPr/>
        </p:nvSpPr>
        <p:spPr>
          <a:xfrm>
            <a:off x="4047427" y="3024609"/>
            <a:ext cx="4680520" cy="1913907"/>
          </a:xfrm>
          <a:custGeom>
            <a:avLst/>
            <a:gdLst/>
            <a:ahLst/>
            <a:cxnLst/>
            <a:rect l="l" t="t" r="r" b="b"/>
            <a:pathLst>
              <a:path w="8140065" h="3365500">
                <a:moveTo>
                  <a:pt x="0" y="0"/>
                </a:moveTo>
                <a:lnTo>
                  <a:pt x="8139683" y="0"/>
                </a:lnTo>
                <a:lnTo>
                  <a:pt x="8139683" y="3364991"/>
                </a:lnTo>
                <a:lnTo>
                  <a:pt x="0" y="3364991"/>
                </a:lnTo>
                <a:lnTo>
                  <a:pt x="0" y="0"/>
                </a:lnTo>
                <a:close/>
              </a:path>
            </a:pathLst>
          </a:custGeom>
          <a:solidFill>
            <a:srgbClr val="D90844"/>
          </a:solidFill>
        </p:spPr>
        <p:txBody>
          <a:bodyPr wrap="square" lIns="0" tIns="0" rIns="0" bIns="0" rtlCol="0"/>
          <a:lstStyle/>
          <a:p>
            <a:pPr marL="9525" marR="3810" defTabSz="685800">
              <a:lnSpc>
                <a:spcPct val="150000"/>
              </a:lnSpc>
            </a:pPr>
            <a:r>
              <a:rPr lang="zh-CN" altLang="en-US" sz="1600" b="1" spc="-4" dirty="0" smtClean="0">
                <a:solidFill>
                  <a:srgbClr val="FFFFFF"/>
                </a:solidFill>
                <a:latin typeface="微软雅黑" panose="020B0503020204020204" pitchFamily="34" charset="-122"/>
                <a:ea typeface="微软雅黑" panose="020B0503020204020204" pitchFamily="34" charset="-122"/>
                <a:cs typeface="宋体"/>
              </a:rPr>
              <a:t>思考：</a:t>
            </a:r>
            <a:endParaRPr lang="zh-CN" altLang="en-US" sz="1600" dirty="0">
              <a:solidFill>
                <a:prstClr val="black"/>
              </a:solidFill>
              <a:latin typeface="微软雅黑" panose="020B0503020204020204" pitchFamily="34" charset="-122"/>
              <a:ea typeface="微软雅黑" panose="020B0503020204020204" pitchFamily="34" charset="-122"/>
              <a:cs typeface="宋体"/>
            </a:endParaRPr>
          </a:p>
          <a:p>
            <a:pPr marL="9525" defTabSz="685800">
              <a:spcBef>
                <a:spcPts val="1256"/>
              </a:spcBef>
            </a:pPr>
            <a:r>
              <a:rPr lang="en-US" altLang="zh-CN" sz="1600" b="1" spc="-4" dirty="0">
                <a:solidFill>
                  <a:srgbClr val="FFFFFF"/>
                </a:solidFill>
                <a:latin typeface="微软雅黑" panose="020B0503020204020204" pitchFamily="34" charset="-122"/>
                <a:ea typeface="微软雅黑" panose="020B0503020204020204" pitchFamily="34" charset="-122"/>
                <a:cs typeface="宋体"/>
              </a:rPr>
              <a:t>1</a:t>
            </a:r>
            <a:r>
              <a:rPr lang="zh-CN" altLang="en-US" sz="1600" b="1" spc="-4" dirty="0">
                <a:solidFill>
                  <a:srgbClr val="FFFFFF"/>
                </a:solidFill>
                <a:latin typeface="微软雅黑" panose="020B0503020204020204" pitchFamily="34" charset="-122"/>
                <a:ea typeface="微软雅黑" panose="020B0503020204020204" pitchFamily="34" charset="-122"/>
                <a:cs typeface="宋体"/>
              </a:rPr>
              <a:t>、解释“放管服”政策</a:t>
            </a:r>
            <a:r>
              <a:rPr lang="zh-CN" altLang="en-US" sz="1600" b="1" spc="-15" dirty="0">
                <a:solidFill>
                  <a:srgbClr val="FFFFFF"/>
                </a:solidFill>
                <a:latin typeface="微软雅黑" panose="020B0503020204020204" pitchFamily="34" charset="-122"/>
                <a:ea typeface="微软雅黑" panose="020B0503020204020204" pitchFamily="34" charset="-122"/>
                <a:cs typeface="宋体"/>
              </a:rPr>
              <a:t>？</a:t>
            </a:r>
            <a:endParaRPr lang="zh-CN" altLang="en-US" sz="1600" dirty="0">
              <a:solidFill>
                <a:prstClr val="black"/>
              </a:solidFill>
              <a:latin typeface="微软雅黑" panose="020B0503020204020204" pitchFamily="34" charset="-122"/>
              <a:ea typeface="微软雅黑" panose="020B0503020204020204" pitchFamily="34" charset="-122"/>
              <a:cs typeface="宋体"/>
            </a:endParaRPr>
          </a:p>
          <a:p>
            <a:pPr marL="9525" defTabSz="685800">
              <a:spcBef>
                <a:spcPts val="1256"/>
              </a:spcBef>
            </a:pPr>
            <a:r>
              <a:rPr lang="en-US" altLang="zh-CN" sz="1600" b="1" spc="-4" dirty="0">
                <a:solidFill>
                  <a:srgbClr val="FFFFFF"/>
                </a:solidFill>
                <a:latin typeface="微软雅黑" panose="020B0503020204020204" pitchFamily="34" charset="-122"/>
                <a:ea typeface="微软雅黑" panose="020B0503020204020204" pitchFamily="34" charset="-122"/>
                <a:cs typeface="宋体"/>
              </a:rPr>
              <a:t>2</a:t>
            </a:r>
            <a:r>
              <a:rPr lang="zh-CN" altLang="en-US" sz="1600" b="1" spc="-4" dirty="0">
                <a:solidFill>
                  <a:srgbClr val="FFFFFF"/>
                </a:solidFill>
                <a:latin typeface="微软雅黑" panose="020B0503020204020204" pitchFamily="34" charset="-122"/>
                <a:ea typeface="微软雅黑" panose="020B0503020204020204" pitchFamily="34" charset="-122"/>
                <a:cs typeface="宋体"/>
              </a:rPr>
              <a:t>、针对物流行业的“放管服”政策，有哪些呢</a:t>
            </a:r>
            <a:r>
              <a:rPr lang="zh-CN" altLang="en-US" sz="1600" b="1" spc="-15" dirty="0">
                <a:solidFill>
                  <a:srgbClr val="FFFFFF"/>
                </a:solidFill>
                <a:latin typeface="微软雅黑" panose="020B0503020204020204" pitchFamily="34" charset="-122"/>
                <a:ea typeface="微软雅黑" panose="020B0503020204020204" pitchFamily="34" charset="-122"/>
                <a:cs typeface="宋体"/>
              </a:rPr>
              <a:t>？</a:t>
            </a:r>
            <a:endParaRPr lang="zh-CN" altLang="en-US" sz="1600" dirty="0">
              <a:solidFill>
                <a:prstClr val="black"/>
              </a:solidFill>
              <a:latin typeface="微软雅黑" panose="020B0503020204020204" pitchFamily="34" charset="-122"/>
              <a:ea typeface="微软雅黑" panose="020B0503020204020204" pitchFamily="34" charset="-122"/>
              <a:cs typeface="宋体"/>
            </a:endParaRPr>
          </a:p>
          <a:p>
            <a:pPr marL="9525" defTabSz="685800">
              <a:spcBef>
                <a:spcPts val="1256"/>
              </a:spcBef>
            </a:pPr>
            <a:r>
              <a:rPr lang="en-US" altLang="zh-CN" sz="1600" b="1" spc="-4" dirty="0">
                <a:solidFill>
                  <a:srgbClr val="FFFFFF"/>
                </a:solidFill>
                <a:latin typeface="微软雅黑" panose="020B0503020204020204" pitchFamily="34" charset="-122"/>
                <a:ea typeface="微软雅黑" panose="020B0503020204020204" pitchFamily="34" charset="-122"/>
                <a:cs typeface="宋体"/>
              </a:rPr>
              <a:t>3</a:t>
            </a:r>
            <a:r>
              <a:rPr lang="zh-CN" altLang="en-US" sz="1600" b="1" spc="-4" dirty="0">
                <a:solidFill>
                  <a:srgbClr val="FFFFFF"/>
                </a:solidFill>
                <a:latin typeface="微软雅黑" panose="020B0503020204020204" pitchFamily="34" charset="-122"/>
                <a:ea typeface="微软雅黑" panose="020B0503020204020204" pitchFamily="34" charset="-122"/>
                <a:cs typeface="宋体"/>
              </a:rPr>
              <a:t>、这些政策对物流行业发展有什么好处呢</a:t>
            </a:r>
            <a:r>
              <a:rPr lang="zh-CN" altLang="en-US" sz="1600" b="1" spc="-15" dirty="0">
                <a:solidFill>
                  <a:srgbClr val="FFFFFF"/>
                </a:solidFill>
                <a:latin typeface="微软雅黑" panose="020B0503020204020204" pitchFamily="34" charset="-122"/>
                <a:ea typeface="微软雅黑" panose="020B0503020204020204" pitchFamily="34" charset="-122"/>
                <a:cs typeface="宋体"/>
              </a:rPr>
              <a:t>？</a:t>
            </a:r>
            <a:endParaRPr lang="zh-CN" altLang="en-US" sz="1600" dirty="0">
              <a:solidFill>
                <a:prstClr val="black"/>
              </a:solidFill>
              <a:latin typeface="微软雅黑" panose="020B0503020204020204" pitchFamily="34" charset="-122"/>
              <a:ea typeface="微软雅黑" panose="020B0503020204020204" pitchFamily="34" charset="-122"/>
              <a:cs typeface="宋体"/>
            </a:endParaRPr>
          </a:p>
        </p:txBody>
      </p:sp>
    </p:spTree>
    <p:extLst>
      <p:ext uri="{BB962C8B-B14F-4D97-AF65-F5344CB8AC3E}">
        <p14:creationId xmlns:p14="http://schemas.microsoft.com/office/powerpoint/2010/main" val="42252698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79705" y="807085"/>
            <a:ext cx="5920740" cy="499624"/>
          </a:xfrm>
          <a:prstGeom prst="rect">
            <a:avLst/>
          </a:prstGeom>
          <a:noFill/>
        </p:spPr>
        <p:txBody>
          <a:bodyPr wrap="square" rtlCol="0" anchor="t">
            <a:spAutoFit/>
          </a:bodyPr>
          <a:lstStyle/>
          <a:p>
            <a:pPr algn="just">
              <a:lnSpc>
                <a:spcPct val="150000"/>
              </a:lnSpc>
            </a:pPr>
            <a:r>
              <a:rPr lang="zh-CN" altLang="en-US" sz="2000" b="1" dirty="0">
                <a:solidFill>
                  <a:prstClr val="black"/>
                </a:solidFill>
                <a:latin typeface="微软雅黑" panose="020B0503020204020204" pitchFamily="34" charset="-122"/>
                <a:ea typeface="微软雅黑" panose="020B0503020204020204" pitchFamily="34" charset="-122"/>
              </a:rPr>
              <a:t>作业：探索物流运输成本管理</a:t>
            </a:r>
            <a:r>
              <a:rPr lang="zh-CN" altLang="en-US" sz="2000" b="1" dirty="0" smtClean="0">
                <a:solidFill>
                  <a:prstClr val="black"/>
                </a:solidFill>
                <a:latin typeface="微软雅黑" panose="020B0503020204020204" pitchFamily="34" charset="-122"/>
                <a:ea typeface="微软雅黑" panose="020B0503020204020204" pitchFamily="34" charset="-122"/>
              </a:rPr>
              <a:t>方法</a:t>
            </a:r>
            <a:endParaRPr lang="zh-CN" altLang="en-US" sz="2000" b="1" dirty="0">
              <a:solidFill>
                <a:prstClr val="black"/>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5605" y="1491615"/>
            <a:ext cx="5923915" cy="2585323"/>
          </a:xfrm>
          <a:prstGeom prst="rect">
            <a:avLst/>
          </a:prstGeom>
          <a:noFill/>
        </p:spPr>
        <p:txBody>
          <a:bodyPr wrap="square" rtlCol="0" anchor="t">
            <a:spAutoFit/>
          </a:bodyPr>
          <a:lstStyle/>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训练目的：学透物流运输成本分析的诀窍，掌握物流运输成本管理的方法。通过实训增加学习的实践性和可操作性。</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训练准备：学生分组，课前阅读资料，小组准备如何管理一家企业物流运输物流成本报告。</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训练资料：广州宝洁公司对运输方式的选择。</a:t>
            </a: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rPr>
              <a:t>训练要求：完成实训分析报告。</a:t>
            </a:r>
          </a:p>
        </p:txBody>
      </p:sp>
    </p:spTree>
    <p:extLst>
      <p:ext uri="{BB962C8B-B14F-4D97-AF65-F5344CB8AC3E}">
        <p14:creationId xmlns:p14="http://schemas.microsoft.com/office/powerpoint/2010/main" val="28491040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23303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五：现代物流管理</a:t>
            </a:r>
          </a:p>
        </p:txBody>
      </p:sp>
    </p:spTree>
    <p:extLst>
      <p:ext uri="{BB962C8B-B14F-4D97-AF65-F5344CB8AC3E}">
        <p14:creationId xmlns:p14="http://schemas.microsoft.com/office/powerpoint/2010/main" val="2804018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50019" y="86380"/>
            <a:ext cx="7717631" cy="523220"/>
            <a:chOff x="152400" y="413694"/>
            <a:chExt cx="10290175" cy="497251"/>
          </a:xfrm>
        </p:grpSpPr>
        <p:sp>
          <p:nvSpPr>
            <p:cNvPr id="5126" name="文本框 57"/>
            <p:cNvSpPr txBox="1">
              <a:spLocks noChangeArrowheads="1"/>
            </p:cNvSpPr>
            <p:nvPr/>
          </p:nvSpPr>
          <p:spPr bwMode="auto">
            <a:xfrm>
              <a:off x="255847" y="413694"/>
              <a:ext cx="8720471" cy="497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作业：探索物流运输成本管理方法</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606829"/>
            <a:ext cx="6678627" cy="4184420"/>
          </a:xfrm>
          <a:prstGeom prst="rect">
            <a:avLst/>
          </a:prstGeom>
        </p:spPr>
      </p:pic>
    </p:spTree>
    <p:extLst>
      <p:ext uri="{BB962C8B-B14F-4D97-AF65-F5344CB8AC3E}">
        <p14:creationId xmlns:p14="http://schemas.microsoft.com/office/powerpoint/2010/main" val="15728873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直接连接符 58"/>
          <p:cNvCxnSpPr/>
          <p:nvPr/>
        </p:nvCxnSpPr>
        <p:spPr bwMode="auto">
          <a:xfrm>
            <a:off x="114302" y="761527"/>
            <a:ext cx="7717631"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944574"/>
            <a:ext cx="7272808" cy="3777038"/>
          </a:xfrm>
          <a:prstGeom prst="rect">
            <a:avLst/>
          </a:prstGeom>
        </p:spPr>
      </p:pic>
    </p:spTree>
    <p:extLst>
      <p:ext uri="{BB962C8B-B14F-4D97-AF65-F5344CB8AC3E}">
        <p14:creationId xmlns:p14="http://schemas.microsoft.com/office/powerpoint/2010/main" val="17657399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任务一</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987824" y="2455290"/>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a:solidFill>
                  <a:srgbClr val="FFFFFF"/>
                </a:solidFill>
                <a:latin typeface="微软雅黑" panose="020B0503020204020204" pitchFamily="34" charset="-122"/>
                <a:ea typeface="微软雅黑" panose="020B0503020204020204" pitchFamily="34" charset="-122"/>
                <a:cs typeface="微软雅黑"/>
              </a:rPr>
              <a:t>物流成本管理</a:t>
            </a:r>
            <a:endParaRPr sz="4500" dirty="0">
              <a:solidFill>
                <a:prstClr val="black"/>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1517480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2539157"/>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）了解物流成本的概念 </a:t>
            </a: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）了解不同类型企业的物流成本 </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）理解</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企业物流成本管理的概念</a:t>
            </a: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4</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）掌握企业各系统物流成本的核算内容</a:t>
            </a:r>
          </a:p>
          <a:p>
            <a:pPr marL="814070">
              <a:lnSpc>
                <a:spcPts val="2700"/>
              </a:lnSpc>
            </a:pP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151962" y="2717010"/>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能够掌握降低</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企业物流成本的有效</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途径</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99581" y="3548622"/>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树立成本节约的</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意识</a:t>
            </a:r>
          </a:p>
        </p:txBody>
      </p:sp>
      <p:sp>
        <p:nvSpPr>
          <p:cNvPr id="16" name="文本框 15"/>
          <p:cNvSpPr txBox="1"/>
          <p:nvPr/>
        </p:nvSpPr>
        <p:spPr>
          <a:xfrm>
            <a:off x="6429006" y="1442493"/>
            <a:ext cx="2331720" cy="2862322"/>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rPr>
              <a:t>企业各系统物流成本的核算内容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srgbClr val="FF0000"/>
                </a:solidFill>
                <a:latin typeface="微软雅黑" panose="020B0503020204020204" pitchFamily="34" charset="-122"/>
                <a:ea typeface="微软雅黑" panose="020B0503020204020204" pitchFamily="34" charset="-122"/>
                <a:sym typeface="+mn-ea"/>
              </a:rPr>
              <a:t>企业物流</a:t>
            </a:r>
            <a:r>
              <a:rPr lang="zh-CN" altLang="en-US" sz="2000" b="1" dirty="0" smtClean="0">
                <a:solidFill>
                  <a:srgbClr val="FF0000"/>
                </a:solidFill>
                <a:latin typeface="微软雅黑" panose="020B0503020204020204" pitchFamily="34" charset="-122"/>
                <a:ea typeface="微软雅黑" panose="020B0503020204020204" pitchFamily="34" charset="-122"/>
                <a:sym typeface="+mn-ea"/>
              </a:rPr>
              <a:t>成本控制方法</a:t>
            </a:r>
            <a:endParaRPr lang="zh-CN" altLang="en-US" sz="2000" b="1" dirty="0">
              <a:solidFill>
                <a:srgbClr val="FF0000"/>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174468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本节课学习大纲</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94970" y="915670"/>
            <a:ext cx="6522720" cy="2620645"/>
          </a:xfrm>
          <a:prstGeom prst="rect">
            <a:avLst/>
          </a:prstGeom>
          <a:noFill/>
        </p:spPr>
        <p:txBody>
          <a:bodyPr wrap="square" rtlCol="0">
            <a:spAutoFit/>
          </a:bodyPr>
          <a:lstStyle/>
          <a:p>
            <a:pPr>
              <a:lnSpc>
                <a:spcPct val="150000"/>
              </a:lnSpc>
            </a:pPr>
            <a:r>
              <a:rPr sz="2800" b="1" dirty="0">
                <a:solidFill>
                  <a:srgbClr val="0474B6"/>
                </a:solidFill>
                <a:latin typeface="华文楷体" panose="02010600040101010101" pitchFamily="2" charset="-122"/>
                <a:ea typeface="华文楷体" panose="02010600040101010101" pitchFamily="2" charset="-122"/>
              </a:rPr>
              <a:t>学习情境</a:t>
            </a:r>
            <a:r>
              <a:rPr lang="en-US" sz="2800" b="1" dirty="0">
                <a:solidFill>
                  <a:srgbClr val="0474B6"/>
                </a:solidFill>
                <a:latin typeface="华文楷体" panose="02010600040101010101" pitchFamily="2" charset="-122"/>
                <a:ea typeface="华文楷体" panose="02010600040101010101" pitchFamily="2" charset="-122"/>
              </a:rPr>
              <a:t>5</a:t>
            </a:r>
            <a:r>
              <a:rPr sz="2800" b="1" dirty="0">
                <a:solidFill>
                  <a:srgbClr val="0474B6"/>
                </a:solidFill>
                <a:latin typeface="华文楷体" panose="02010600040101010101" pitchFamily="2" charset="-122"/>
                <a:ea typeface="华文楷体" panose="02010600040101010101" pitchFamily="2" charset="-122"/>
              </a:rPr>
              <a:t>：</a:t>
            </a:r>
            <a:r>
              <a:rPr lang="zh-CN" sz="2800" b="1" dirty="0">
                <a:solidFill>
                  <a:srgbClr val="0474B6"/>
                </a:solidFill>
                <a:latin typeface="华文楷体" panose="02010600040101010101" pitchFamily="2" charset="-122"/>
                <a:ea typeface="华文楷体" panose="02010600040101010101" pitchFamily="2" charset="-122"/>
              </a:rPr>
              <a:t>现代物流管理</a:t>
            </a:r>
          </a:p>
          <a:p>
            <a:pPr>
              <a:lnSpc>
                <a:spcPct val="150000"/>
              </a:lnSpc>
            </a:pPr>
            <a:r>
              <a:rPr lang="zh-CN" altLang="en-US" sz="2400" b="1">
                <a:latin typeface="微软雅黑 Light" panose="020B0502040204020203" charset="-122"/>
                <a:ea typeface="微软雅黑 Light" panose="020B0502040204020203" charset="-122"/>
                <a:cs typeface="微软雅黑 Light" panose="020B0502040204020203" charset="-122"/>
              </a:rPr>
              <a:t>任务</a:t>
            </a:r>
            <a:r>
              <a:rPr lang="en-US" altLang="zh-CN" sz="2400" b="1">
                <a:latin typeface="微软雅黑 Light" panose="020B0502040204020203" charset="-122"/>
                <a:ea typeface="微软雅黑 Light" panose="020B0502040204020203" charset="-122"/>
                <a:cs typeface="微软雅黑 Light" panose="020B0502040204020203" charset="-122"/>
              </a:rPr>
              <a:t>1</a:t>
            </a:r>
            <a:r>
              <a:rPr lang="zh-CN" altLang="en-US" sz="2400" b="1">
                <a:latin typeface="微软雅黑 Light" panose="020B0502040204020203" charset="-122"/>
                <a:ea typeface="微软雅黑 Light" panose="020B0502040204020203" charset="-122"/>
                <a:cs typeface="微软雅黑 Light" panose="020B0502040204020203" charset="-122"/>
              </a:rPr>
              <a:t> 物流成本管理</a:t>
            </a:r>
          </a:p>
          <a:p>
            <a:pPr>
              <a:lnSpc>
                <a:spcPct val="120000"/>
              </a:lnSpc>
              <a:spcBef>
                <a:spcPts val="0"/>
              </a:spcBef>
              <a:spcAft>
                <a:spcPts val="0"/>
              </a:spcAft>
            </a:pPr>
            <a:r>
              <a:rPr lang="zh-CN" altLang="en-US" sz="2400" b="1">
                <a:latin typeface="微软雅黑 Light" panose="020B0502040204020203" charset="-122"/>
                <a:ea typeface="微软雅黑 Light" panose="020B0502040204020203" charset="-122"/>
                <a:cs typeface="微软雅黑 Light" panose="020B0502040204020203" charset="-122"/>
              </a:rPr>
              <a:t>任务</a:t>
            </a:r>
            <a:r>
              <a:rPr lang="en-US" altLang="zh-CN" sz="2400" b="1">
                <a:latin typeface="微软雅黑 Light" panose="020B0502040204020203" charset="-122"/>
                <a:ea typeface="微软雅黑 Light" panose="020B0502040204020203" charset="-122"/>
                <a:cs typeface="微软雅黑 Light" panose="020B0502040204020203" charset="-122"/>
              </a:rPr>
              <a:t>2</a:t>
            </a:r>
            <a:r>
              <a:rPr lang="zh-CN" altLang="en-US" sz="2400" b="1">
                <a:latin typeface="微软雅黑 Light" panose="020B0502040204020203" charset="-122"/>
                <a:ea typeface="微软雅黑 Light" panose="020B0502040204020203" charset="-122"/>
                <a:cs typeface="微软雅黑 Light" panose="020B0502040204020203" charset="-122"/>
              </a:rPr>
              <a:t> 物流质量管理</a:t>
            </a:r>
          </a:p>
          <a:p>
            <a:pPr>
              <a:lnSpc>
                <a:spcPct val="120000"/>
              </a:lnSpc>
              <a:spcBef>
                <a:spcPts val="0"/>
              </a:spcBef>
              <a:spcAft>
                <a:spcPts val="0"/>
              </a:spcAft>
            </a:pPr>
            <a:r>
              <a:rPr lang="zh-CN" altLang="en-US" sz="2400" b="1">
                <a:latin typeface="微软雅黑 Light" panose="020B0502040204020203" charset="-122"/>
                <a:ea typeface="微软雅黑 Light" panose="020B0502040204020203" charset="-122"/>
                <a:cs typeface="微软雅黑 Light" panose="020B0502040204020203" charset="-122"/>
              </a:rPr>
              <a:t>任务</a:t>
            </a:r>
            <a:r>
              <a:rPr lang="en-US" altLang="zh-CN" sz="2400" b="1">
                <a:latin typeface="微软雅黑 Light" panose="020B0502040204020203" charset="-122"/>
                <a:ea typeface="微软雅黑 Light" panose="020B0502040204020203" charset="-122"/>
                <a:cs typeface="微软雅黑 Light" panose="020B0502040204020203" charset="-122"/>
              </a:rPr>
              <a:t>3 </a:t>
            </a:r>
            <a:r>
              <a:rPr lang="zh-CN" altLang="en-US" sz="2400" b="1">
                <a:latin typeface="微软雅黑 Light" panose="020B0502040204020203" charset="-122"/>
                <a:ea typeface="微软雅黑 Light" panose="020B0502040204020203" charset="-122"/>
                <a:cs typeface="微软雅黑 Light" panose="020B0502040204020203" charset="-122"/>
              </a:rPr>
              <a:t>供应链管理</a:t>
            </a:r>
          </a:p>
          <a:p>
            <a:pPr>
              <a:lnSpc>
                <a:spcPct val="120000"/>
              </a:lnSpc>
              <a:spcBef>
                <a:spcPts val="0"/>
              </a:spcBef>
              <a:spcAft>
                <a:spcPts val="0"/>
              </a:spcAft>
            </a:pPr>
            <a:r>
              <a:rPr lang="zh-CN" altLang="en-US" sz="2400" b="1">
                <a:latin typeface="微软雅黑 Light" panose="020B0502040204020203" charset="-122"/>
                <a:ea typeface="微软雅黑 Light" panose="020B0502040204020203" charset="-122"/>
                <a:cs typeface="微软雅黑 Light" panose="020B0502040204020203" charset="-122"/>
              </a:rPr>
              <a:t>任务</a:t>
            </a:r>
            <a:r>
              <a:rPr lang="en-US" altLang="zh-CN" sz="2400" b="1">
                <a:latin typeface="微软雅黑 Light" panose="020B0502040204020203" charset="-122"/>
                <a:ea typeface="微软雅黑 Light" panose="020B0502040204020203" charset="-122"/>
                <a:cs typeface="微软雅黑 Light" panose="020B0502040204020203" charset="-122"/>
              </a:rPr>
              <a:t>4 </a:t>
            </a:r>
            <a:r>
              <a:rPr lang="zh-CN" altLang="en-US" sz="2400" b="1">
                <a:latin typeface="微软雅黑 Light" panose="020B0502040204020203" charset="-122"/>
                <a:ea typeface="微软雅黑 Light" panose="020B0502040204020203" charset="-122"/>
                <a:cs typeface="微软雅黑 Light" panose="020B0502040204020203" charset="-122"/>
              </a:rPr>
              <a:t>现代物流技术</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3"/>
          <p:cNvSpPr>
            <a:spLocks noGrp="1" noRot="1" noChangeArrowheads="1"/>
          </p:cNvSpPr>
          <p:nvPr>
            <p:ph idx="1"/>
          </p:nvPr>
        </p:nvSpPr>
        <p:spPr>
          <a:xfrm>
            <a:off x="395536" y="857250"/>
            <a:ext cx="8568952" cy="3886200"/>
          </a:xfrm>
        </p:spPr>
        <p:txBody>
          <a:bodyPr/>
          <a:lstStyle/>
          <a:p>
            <a:pPr marL="0" indent="0" algn="ctr" eaLnBrk="1" hangingPunct="1">
              <a:buNone/>
              <a:defRPr/>
            </a:pPr>
            <a:r>
              <a:rPr lang="zh-CN" altLang="en-US" b="1" dirty="0" smtClean="0">
                <a:latin typeface="+mn-ea"/>
              </a:rPr>
              <a:t>美国布鲁克林酿酒厂物流成本管理</a:t>
            </a:r>
            <a:endParaRPr lang="en-US" altLang="zh-CN" b="1" dirty="0" smtClean="0">
              <a:latin typeface="+mn-ea"/>
            </a:endParaRPr>
          </a:p>
          <a:p>
            <a:pPr eaLnBrk="1" hangingPunct="1">
              <a:defRPr/>
            </a:pPr>
            <a:r>
              <a:rPr lang="en-US" altLang="zh-CN" sz="1800" dirty="0"/>
              <a:t>1</a:t>
            </a:r>
            <a:r>
              <a:rPr lang="zh-CN" altLang="en-US" sz="1800" dirty="0"/>
              <a:t>．布鲁克林酿酒厂对运输成本的控制</a:t>
            </a:r>
          </a:p>
          <a:p>
            <a:pPr eaLnBrk="1" hangingPunct="1">
              <a:defRPr/>
            </a:pPr>
            <a:r>
              <a:rPr lang="zh-CN" altLang="en-US" sz="1800" dirty="0"/>
              <a:t>布鲁克林酿酒厂于</a:t>
            </a:r>
            <a:r>
              <a:rPr lang="en-US" altLang="zh-CN" sz="1800" dirty="0"/>
              <a:t>1987</a:t>
            </a:r>
            <a:r>
              <a:rPr lang="zh-CN" altLang="en-US" sz="1800" dirty="0"/>
              <a:t>年</a:t>
            </a:r>
            <a:r>
              <a:rPr lang="en-US" altLang="zh-CN" sz="1800" dirty="0"/>
              <a:t>11</a:t>
            </a:r>
            <a:r>
              <a:rPr lang="zh-CN" altLang="en-US" sz="1800" dirty="0"/>
              <a:t>月将它的第一箱布鲁克林拉格运到日本，并在最初的几个月里使用了各种航运承运人。最后，日本金刚砂航运公司被选为布鲁克林酿酒厂唯一的航运承运人。金刚砂公司之所以被选中，是因为它向布鲁克林酿酒厂提供了增值服务。金刚砂公司在其国际机场的终点站交付啤酒，并在飞往东京的商航班上安排运输，金刚砂公司通过其日本报关办理清关手续。这些服务有利于保证产品完全符合保鲜要求。</a:t>
            </a:r>
            <a:r>
              <a:rPr lang="en-US" sz="1800" dirty="0">
                <a:ea typeface="华文楷体" panose="02010600040101010101" pitchFamily="2" charset="-122"/>
              </a:rPr>
              <a:t> </a:t>
            </a:r>
            <a:endParaRPr lang="en-US" sz="1800" dirty="0" smtClean="0">
              <a:ea typeface="华文楷体" panose="02010600040101010101" pitchFamily="2" charset="-122"/>
            </a:endParaRPr>
          </a:p>
          <a:p>
            <a:pPr eaLnBrk="1" hangingPunct="1">
              <a:defRPr/>
            </a:pPr>
            <a:r>
              <a:rPr lang="en-US" sz="1800" dirty="0">
                <a:ea typeface="华文楷体" panose="02010600040101010101" pitchFamily="2" charset="-122"/>
              </a:rPr>
              <a:t> </a:t>
            </a:r>
            <a:r>
              <a:rPr lang="en-US" altLang="zh-CN" sz="1800" dirty="0"/>
              <a:t>2</a:t>
            </a:r>
            <a:r>
              <a:rPr lang="zh-CN" altLang="en-US" sz="1800" dirty="0"/>
              <a:t>．布鲁克林酿酒厂对物流时间与价格进行控制</a:t>
            </a:r>
          </a:p>
          <a:p>
            <a:pPr eaLnBrk="1" hangingPunct="1">
              <a:defRPr/>
            </a:pPr>
            <a:r>
              <a:rPr lang="zh-CN" altLang="en-US" sz="1800" dirty="0"/>
              <a:t>啤酒之所以能达到新鲜的要求，是因为这样的物流作业可以在啤酒酿造后的一周内将啤酒从酿酒厂直接运送到顾客手中。新鲜啤酒能超过一般的价值定价，高于海运装运的啤酒价格的</a:t>
            </a:r>
            <a:r>
              <a:rPr lang="en-US" altLang="zh-CN" sz="1800" dirty="0"/>
              <a:t>5</a:t>
            </a:r>
            <a:r>
              <a:rPr lang="zh-CN" altLang="en-US" sz="1800" dirty="0"/>
              <a:t>倍。虽然布鲁克林拉格在美国是一种平均价位的啤酒，但在日本，它是一种溢价产品，获得了极高的利润</a:t>
            </a:r>
            <a:r>
              <a:rPr lang="zh-CN" altLang="en-US" sz="1800" dirty="0" smtClean="0"/>
              <a:t>。</a:t>
            </a:r>
            <a:endParaRPr lang="zh-CN" altLang="en-US" sz="1800" dirty="0"/>
          </a:p>
        </p:txBody>
      </p:sp>
      <p:sp>
        <p:nvSpPr>
          <p:cNvPr id="17413"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5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1pPr>
            <a:lvl2pPr marL="557213" indent="-214313">
              <a:spcBef>
                <a:spcPct val="20000"/>
              </a:spcBef>
              <a:buClr>
                <a:schemeClr val="accent2"/>
              </a:buClr>
              <a:buSzPct val="50000"/>
              <a:buFont typeface="Wingdings 2" panose="05020102010507070707" pitchFamily="18" charset="2"/>
              <a:buChar char="³"/>
              <a:defRPr sz="2100">
                <a:solidFill>
                  <a:schemeClr val="tx1"/>
                </a:solidFill>
                <a:latin typeface="Cambria" panose="02040503050406030204" pitchFamily="18" charset="0"/>
                <a:ea typeface="华文楷体" panose="02010600040101010101" pitchFamily="2" charset="-122"/>
              </a:defRPr>
            </a:lvl2pPr>
            <a:lvl3pPr marL="857250" indent="-171450">
              <a:spcBef>
                <a:spcPct val="20000"/>
              </a:spcBef>
              <a:buClr>
                <a:srgbClr val="7B9B57"/>
              </a:buClr>
              <a:buSzPct val="60000"/>
              <a:buFont typeface="Wingdings 2" panose="05020102010507070707" pitchFamily="18" charset="2"/>
              <a:buChar char="®"/>
              <a:defRPr sz="1800">
                <a:solidFill>
                  <a:schemeClr val="tx1"/>
                </a:solidFill>
                <a:latin typeface="Cambria" panose="02040503050406030204" pitchFamily="18" charset="0"/>
                <a:ea typeface="华文楷体" panose="02010600040101010101" pitchFamily="2" charset="-122"/>
              </a:defRPr>
            </a:lvl3pPr>
            <a:lvl4pPr marL="1200150" indent="-171450">
              <a:spcBef>
                <a:spcPct val="20000"/>
              </a:spcBef>
              <a:buClr>
                <a:srgbClr val="8B7396"/>
              </a:buClr>
              <a:buSzPct val="45000"/>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4pPr>
            <a:lvl5pPr marL="1543050" indent="-171450">
              <a:spcBef>
                <a:spcPct val="20000"/>
              </a:spcBef>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5pPr>
            <a:lvl6pPr marL="18859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6pPr>
            <a:lvl7pPr marL="22288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7pPr>
            <a:lvl8pPr marL="25717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8pPr>
            <a:lvl9pPr marL="29146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9pPr>
          </a:lstStyle>
          <a:p>
            <a:pPr>
              <a:spcBef>
                <a:spcPct val="0"/>
              </a:spcBef>
              <a:buClrTx/>
              <a:buSzTx/>
              <a:buFontTx/>
              <a:buNone/>
            </a:pPr>
            <a:fld id="{5A216C7D-EBF8-4433-BE07-4999BD3B1097}" type="slidenum">
              <a:rPr lang="en-US" altLang="zh-CN" sz="900">
                <a:solidFill>
                  <a:srgbClr val="898989"/>
                </a:solidFill>
                <a:latin typeface="Arial" panose="020B0604020202020204" pitchFamily="34" charset="0"/>
                <a:ea typeface="宋体" panose="02010600030101010101" pitchFamily="2" charset="-122"/>
              </a:rPr>
              <a:pPr>
                <a:spcBef>
                  <a:spcPct val="0"/>
                </a:spcBef>
                <a:buClrTx/>
                <a:buSzTx/>
                <a:buFontTx/>
                <a:buNone/>
              </a:pPr>
              <a:t>7</a:t>
            </a:fld>
            <a:endParaRPr lang="en-US" altLang="zh-CN" sz="900">
              <a:solidFill>
                <a:srgbClr val="898989"/>
              </a:solidFill>
              <a:latin typeface="Arial" panose="020B0604020202020204" pitchFamily="34" charset="0"/>
              <a:ea typeface="宋体" panose="02010600030101010101" pitchFamily="2" charset="-122"/>
            </a:endParaRPr>
          </a:p>
        </p:txBody>
      </p:sp>
      <p:pic>
        <p:nvPicPr>
          <p:cNvPr id="17414" name="图片 3" descr="textimage1.jpe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3478"/>
            <a:ext cx="1844279"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3592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内容占位符 2"/>
          <p:cNvSpPr>
            <a:spLocks noGrp="1"/>
          </p:cNvSpPr>
          <p:nvPr>
            <p:ph idx="1"/>
          </p:nvPr>
        </p:nvSpPr>
        <p:spPr>
          <a:xfrm>
            <a:off x="539552" y="342900"/>
            <a:ext cx="8280920" cy="4457700"/>
          </a:xfrm>
        </p:spPr>
        <p:txBody>
          <a:bodyPr/>
          <a:lstStyle/>
          <a:p>
            <a:pPr eaLnBrk="1" hangingPunct="1"/>
            <a:r>
              <a:rPr lang="en-US" altLang="zh-CN" sz="2100" dirty="0" smtClean="0"/>
              <a:t>3</a:t>
            </a:r>
            <a:r>
              <a:rPr lang="zh-CN" altLang="en-US" sz="2100" dirty="0"/>
              <a:t>．布鲁克林酿酒厂对包装成本进行控制</a:t>
            </a:r>
          </a:p>
          <a:p>
            <a:pPr eaLnBrk="1" hangingPunct="1"/>
            <a:r>
              <a:rPr lang="zh-CN" altLang="en-US" sz="2100" dirty="0"/>
              <a:t>布鲁克林酿酒厂将改变包装，通过装运小桶装啤酒而不是瓶装啤酒来降低运输成本。虽然小桶重量与瓶的重量相等，但减少了玻璃破碎而使啤酒损毁的机会。此外，小桶啤酒对保护性包装的要求也比较低，这将进一步降低装运成本</a:t>
            </a:r>
            <a:r>
              <a:rPr lang="zh-CN" altLang="en-US" sz="2100" dirty="0" smtClean="0"/>
              <a:t>。</a:t>
            </a:r>
            <a:endParaRPr lang="en-US" altLang="zh-CN" sz="2100" dirty="0" smtClean="0"/>
          </a:p>
          <a:p>
            <a:pPr eaLnBrk="1" hangingPunct="1"/>
            <a:r>
              <a:rPr lang="zh-CN" altLang="en-US" sz="2100" b="1" dirty="0" smtClean="0"/>
              <a:t>思考：</a:t>
            </a:r>
          </a:p>
          <a:p>
            <a:pPr eaLnBrk="1" hangingPunct="1"/>
            <a:r>
              <a:rPr lang="zh-CN" altLang="en-US" sz="2100" dirty="0" smtClean="0"/>
              <a:t> 结合美国布鲁克林酿酒厂的物流成本管理现状，谈谈降低成本的对策及其重要性。</a:t>
            </a:r>
          </a:p>
          <a:p>
            <a:pPr eaLnBrk="1" hangingPunct="1"/>
            <a:endParaRPr lang="zh-CN" altLang="en-US" sz="2100" dirty="0"/>
          </a:p>
        </p:txBody>
      </p:sp>
      <p:sp>
        <p:nvSpPr>
          <p:cNvPr id="18437" name="灯片编号占位符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50000"/>
              <a:buFont typeface="Wingdings 2" panose="05020102010507070707" pitchFamily="18" charset="2"/>
              <a:buChar char=""/>
              <a:defRPr sz="2400">
                <a:solidFill>
                  <a:schemeClr val="tx1"/>
                </a:solidFill>
                <a:latin typeface="Cambria" panose="02040503050406030204" pitchFamily="18" charset="0"/>
                <a:ea typeface="华文楷体" panose="02010600040101010101" pitchFamily="2" charset="-122"/>
              </a:defRPr>
            </a:lvl1pPr>
            <a:lvl2pPr marL="557213" indent="-214313">
              <a:spcBef>
                <a:spcPct val="20000"/>
              </a:spcBef>
              <a:buClr>
                <a:schemeClr val="accent2"/>
              </a:buClr>
              <a:buSzPct val="50000"/>
              <a:buFont typeface="Wingdings 2" panose="05020102010507070707" pitchFamily="18" charset="2"/>
              <a:buChar char="³"/>
              <a:defRPr sz="2100">
                <a:solidFill>
                  <a:schemeClr val="tx1"/>
                </a:solidFill>
                <a:latin typeface="Cambria" panose="02040503050406030204" pitchFamily="18" charset="0"/>
                <a:ea typeface="华文楷体" panose="02010600040101010101" pitchFamily="2" charset="-122"/>
              </a:defRPr>
            </a:lvl2pPr>
            <a:lvl3pPr marL="857250" indent="-171450">
              <a:spcBef>
                <a:spcPct val="20000"/>
              </a:spcBef>
              <a:buClr>
                <a:srgbClr val="7B9B57"/>
              </a:buClr>
              <a:buSzPct val="60000"/>
              <a:buFont typeface="Wingdings 2" panose="05020102010507070707" pitchFamily="18" charset="2"/>
              <a:buChar char="®"/>
              <a:defRPr sz="1800">
                <a:solidFill>
                  <a:schemeClr val="tx1"/>
                </a:solidFill>
                <a:latin typeface="Cambria" panose="02040503050406030204" pitchFamily="18" charset="0"/>
                <a:ea typeface="华文楷体" panose="02010600040101010101" pitchFamily="2" charset="-122"/>
              </a:defRPr>
            </a:lvl3pPr>
            <a:lvl4pPr marL="1200150" indent="-171450">
              <a:spcBef>
                <a:spcPct val="20000"/>
              </a:spcBef>
              <a:buClr>
                <a:srgbClr val="8B7396"/>
              </a:buClr>
              <a:buSzPct val="45000"/>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4pPr>
            <a:lvl5pPr marL="1543050" indent="-171450">
              <a:spcBef>
                <a:spcPct val="20000"/>
              </a:spcBef>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5pPr>
            <a:lvl6pPr marL="18859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6pPr>
            <a:lvl7pPr marL="22288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7pPr>
            <a:lvl8pPr marL="25717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8pPr>
            <a:lvl9pPr marL="2914650" indent="-171450" eaLnBrk="0" fontAlgn="base" hangingPunct="0">
              <a:spcBef>
                <a:spcPct val="20000"/>
              </a:spcBef>
              <a:spcAft>
                <a:spcPct val="0"/>
              </a:spcAft>
              <a:buClr>
                <a:srgbClr val="E89A53"/>
              </a:buClr>
              <a:buFont typeface="Wingdings 2" panose="05020102010507070707" pitchFamily="18" charset="2"/>
              <a:buChar char=""/>
              <a:defRPr sz="1500">
                <a:solidFill>
                  <a:schemeClr val="tx1"/>
                </a:solidFill>
                <a:latin typeface="Cambria" panose="02040503050406030204" pitchFamily="18" charset="0"/>
                <a:ea typeface="华文楷体" panose="02010600040101010101" pitchFamily="2" charset="-122"/>
              </a:defRPr>
            </a:lvl9pPr>
          </a:lstStyle>
          <a:p>
            <a:pPr>
              <a:spcBef>
                <a:spcPct val="0"/>
              </a:spcBef>
              <a:buClrTx/>
              <a:buSzTx/>
              <a:buFontTx/>
              <a:buNone/>
            </a:pPr>
            <a:fld id="{926FEF34-3BBC-416D-B6AC-206C4733182A}" type="slidenum">
              <a:rPr lang="en-US" altLang="zh-CN" sz="900">
                <a:solidFill>
                  <a:srgbClr val="898989"/>
                </a:solidFill>
                <a:latin typeface="Arial" panose="020B0604020202020204" pitchFamily="34" charset="0"/>
                <a:ea typeface="宋体" panose="02010600030101010101" pitchFamily="2" charset="-122"/>
              </a:rPr>
              <a:pPr>
                <a:spcBef>
                  <a:spcPct val="0"/>
                </a:spcBef>
                <a:buClrTx/>
                <a:buSzTx/>
                <a:buFontTx/>
                <a:buNone/>
              </a:pPr>
              <a:t>8</a:t>
            </a:fld>
            <a:endParaRPr lang="en-US" altLang="zh-CN" sz="900">
              <a:solidFill>
                <a:srgbClr val="898989"/>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189191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一、物流成本的概念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440888" y="987574"/>
            <a:ext cx="7587496" cy="2400657"/>
          </a:xfrm>
          <a:prstGeom prst="rect">
            <a:avLst/>
          </a:prstGeom>
          <a:noFill/>
        </p:spPr>
        <p:txBody>
          <a:bodyPr wrap="square" rtlCol="0" anchor="t">
            <a:spAutoFit/>
          </a:bodyPr>
          <a:lstStyle/>
          <a:p>
            <a:pPr algn="just">
              <a:lnSpc>
                <a:spcPct val="150000"/>
              </a:lnSpc>
            </a:pPr>
            <a:r>
              <a:rPr lang="zh-CN" altLang="en-US" dirty="0"/>
              <a:t>　　</a:t>
            </a:r>
            <a:r>
              <a:rPr lang="en-US" altLang="zh-CN" b="1" dirty="0"/>
              <a:t> </a:t>
            </a:r>
            <a:r>
              <a:rPr lang="zh-CN" altLang="en-US" sz="2000" b="1" dirty="0">
                <a:latin typeface="微软雅黑" panose="020B0503020204020204" pitchFamily="34" charset="-122"/>
                <a:ea typeface="微软雅黑" panose="020B0503020204020204" pitchFamily="34" charset="-122"/>
              </a:rPr>
              <a:t>狭义的物流成本</a:t>
            </a:r>
            <a:r>
              <a:rPr lang="zh-CN" altLang="en-US" sz="2000" dirty="0">
                <a:latin typeface="微软雅黑" panose="020B0503020204020204" pitchFamily="34" charset="-122"/>
                <a:ea typeface="微软雅黑" panose="020B0503020204020204" pitchFamily="34" charset="-122"/>
              </a:rPr>
              <a:t>是指由于物品实体的场所（或位置）位移而引起的有关运输、包装、装卸等成本。</a:t>
            </a:r>
          </a:p>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广义的物流成本</a:t>
            </a:r>
            <a:r>
              <a:rPr lang="zh-CN" altLang="en-US" sz="2000" dirty="0">
                <a:latin typeface="微软雅黑" panose="020B0503020204020204" pitchFamily="34" charset="-122"/>
                <a:ea typeface="微软雅黑" panose="020B0503020204020204" pitchFamily="34" charset="-122"/>
              </a:rPr>
              <a:t>是指包括生产、流通、消费全过程的物品实体与价值变换而发生的全部成本。</a:t>
            </a:r>
          </a:p>
          <a:p>
            <a:pPr algn="just">
              <a:lnSpc>
                <a:spcPct val="150000"/>
              </a:lnSpc>
            </a:pPr>
            <a:r>
              <a:rPr lang="en-US" altLang="zh-CN" sz="2000" dirty="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48264" y="3494249"/>
            <a:ext cx="1839740" cy="13869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JjYjAwOGFlNzdiMjk5NDU3ZGQwNzIyYjY2N2UyMDcifQ=="/>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4.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5.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8.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9.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_rels/them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1999</Words>
  <Application>Microsoft Office PowerPoint</Application>
  <PresentationFormat>全屏显示(16:9)</PresentationFormat>
  <Paragraphs>159</Paragraphs>
  <Slides>31</Slides>
  <Notes>2</Notes>
  <HiddenSlides>0</HiddenSlides>
  <MMClips>0</MMClips>
  <ScaleCrop>false</ScaleCrop>
  <HeadingPairs>
    <vt:vector size="6" baseType="variant">
      <vt:variant>
        <vt:lpstr>已用的字体</vt:lpstr>
      </vt:variant>
      <vt:variant>
        <vt:i4>14</vt:i4>
      </vt:variant>
      <vt:variant>
        <vt:lpstr>主题</vt:lpstr>
      </vt:variant>
      <vt:variant>
        <vt:i4>9</vt:i4>
      </vt:variant>
      <vt:variant>
        <vt:lpstr>幻灯片标题</vt:lpstr>
      </vt:variant>
      <vt:variant>
        <vt:i4>31</vt:i4>
      </vt:variant>
    </vt:vector>
  </HeadingPairs>
  <TitlesOfParts>
    <vt:vector size="54" baseType="lpstr">
      <vt:lpstr>Bosch Office Sans</vt:lpstr>
      <vt:lpstr>黑体</vt:lpstr>
      <vt:lpstr>华文楷体</vt:lpstr>
      <vt:lpstr>隶书</vt:lpstr>
      <vt:lpstr>宋体</vt:lpstr>
      <vt:lpstr>微软雅黑</vt:lpstr>
      <vt:lpstr>微软雅黑 Light</vt:lpstr>
      <vt:lpstr>Arial</vt:lpstr>
      <vt:lpstr>Calibri</vt:lpstr>
      <vt:lpstr>Cambria</vt:lpstr>
      <vt:lpstr>Maiandra GD</vt:lpstr>
      <vt:lpstr>Times New Roman</vt:lpstr>
      <vt:lpstr>Wingdings 2</vt:lpstr>
      <vt:lpstr>Wingdings 3</vt:lpstr>
      <vt:lpstr>Office 主题​​</vt:lpstr>
      <vt:lpstr>Bosch</vt:lpstr>
      <vt:lpstr>1_Bosch</vt:lpstr>
      <vt:lpstr>5_Office Theme</vt:lpstr>
      <vt:lpstr>Office Theme</vt:lpstr>
      <vt:lpstr>2_Office Theme</vt:lpstr>
      <vt:lpstr>龙腾四海</vt:lpstr>
      <vt:lpstr>1_Office Theme</vt:lpstr>
      <vt:lpstr>3_Office Theme</vt:lpstr>
      <vt:lpstr>PowerPoint 演示文稿</vt:lpstr>
      <vt:lpstr>PowerPoint 演示文稿</vt:lpstr>
      <vt:lpstr>PowerPoint 演示文稿</vt:lpstr>
      <vt:lpstr>任务一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物流成本管理系统</vt:lpstr>
      <vt:lpstr>PowerPoint 演示文稿</vt:lpstr>
      <vt:lpstr>小组讨论：提高物流效率与降低物流成本 </vt:lpstr>
      <vt:lpstr>提高物流效率与降低物流成本 </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693</cp:revision>
  <dcterms:created xsi:type="dcterms:W3CDTF">2020-05-27T12:17:00Z</dcterms:created>
  <dcterms:modified xsi:type="dcterms:W3CDTF">2025-08-23T02:16:32Z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2052-11.1.0.11691</vt:lpwstr>
  </property>
  <property fmtid="{D5CDD505-2E9C-101B-9397-08002B2CF9AE}" pid="3" name="ICV">
    <vt:lpwstr>157700F2AF8941F386043FF74975DD27</vt:lpwstr>
  </property>
  <property fmtid="{D5CDD505-2E9C-101B-9397-08002B2CF9AE}" pid="4" name="commondata">
    <vt:lpwstr>eyJoZGlkIjoiY2JjYjAwOGFlNzdiMjk5NDU3ZGQwNzIyYjY2N2UyMDcifQ==</vt:lpwstr>
  </property>
</Properties>
</file>